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84380"/>
    <p:restoredTop sz="94660"/>
  </p:normalViewPr>
  <p:slideViewPr>
    <p:cSldViewPr>
      <p:cViewPr>
        <p:scale>
          <a:sx n="75" d="100"/>
          <a:sy n="75" d="100"/>
        </p:scale>
        <p:origin x="-49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96B85D4-926E-4B46-8C08-E9C4D8F94C51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B255216-3012-4C6D-A18F-0890C61CAF6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C413E-327B-4982-939E-A830CA687360}" type="datetimeFigureOut">
              <a:rPr lang="fa-IR" smtClean="0"/>
              <a:pPr/>
              <a:t>1434/06/24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A436-E21E-4A9E-B9D6-06E87BC40F1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2" name="Group 48"/>
          <p:cNvGrpSpPr>
            <a:grpSpLocks/>
          </p:cNvGrpSpPr>
          <p:nvPr/>
        </p:nvGrpSpPr>
        <p:grpSpPr bwMode="auto">
          <a:xfrm>
            <a:off x="0" y="385822"/>
            <a:ext cx="8280929" cy="6329150"/>
            <a:chOff x="-986" y="1041"/>
            <a:chExt cx="12869" cy="13585"/>
          </a:xfrm>
        </p:grpSpPr>
        <p:cxnSp>
          <p:nvCxnSpPr>
            <p:cNvPr id="1073" name="AutoShape 49"/>
            <p:cNvCxnSpPr>
              <a:cxnSpLocks noChangeShapeType="1"/>
            </p:cNvCxnSpPr>
            <p:nvPr/>
          </p:nvCxnSpPr>
          <p:spPr bwMode="auto">
            <a:xfrm>
              <a:off x="8105" y="2427"/>
              <a:ext cx="0" cy="300"/>
            </a:xfrm>
            <a:prstGeom prst="straightConnector1">
              <a:avLst/>
            </a:prstGeom>
            <a:noFill/>
            <a:ln w="31750">
              <a:solidFill>
                <a:srgbClr val="9BBB59"/>
              </a:solidFill>
              <a:round/>
              <a:headEnd/>
              <a:tailEnd/>
            </a:ln>
            <a:effectLst/>
          </p:spPr>
        </p:cxn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5444" y="2727"/>
              <a:ext cx="5218" cy="779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ارزیابی عمومی تکامل کودک بر اساس بسته کودک سالم 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(توسط سطح</a:t>
              </a:r>
              <a:r>
                <a:rPr kumimoji="0" lang="fa-IR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غیرپزشک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)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75" name="AutoShape 51"/>
            <p:cNvCxnSpPr>
              <a:cxnSpLocks noChangeShapeType="1"/>
            </p:cNvCxnSpPr>
            <p:nvPr/>
          </p:nvCxnSpPr>
          <p:spPr bwMode="auto">
            <a:xfrm>
              <a:off x="8105" y="3549"/>
              <a:ext cx="0" cy="405"/>
            </a:xfrm>
            <a:prstGeom prst="straightConnector1">
              <a:avLst/>
            </a:prstGeom>
            <a:noFill/>
            <a:ln w="31750">
              <a:solidFill>
                <a:srgbClr val="9BBB5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76" name="AutoShape 52"/>
            <p:cNvCxnSpPr>
              <a:cxnSpLocks noChangeShapeType="1"/>
            </p:cNvCxnSpPr>
            <p:nvPr/>
          </p:nvCxnSpPr>
          <p:spPr bwMode="auto">
            <a:xfrm flipV="1">
              <a:off x="8105" y="3903"/>
              <a:ext cx="2355" cy="2"/>
            </a:xfrm>
            <a:prstGeom prst="straightConnector1">
              <a:avLst/>
            </a:prstGeom>
            <a:noFill/>
            <a:ln w="31750">
              <a:solidFill>
                <a:srgbClr val="9BBB59"/>
              </a:solidFill>
              <a:round/>
              <a:headEnd/>
              <a:tailEnd/>
            </a:ln>
            <a:effectLst/>
          </p:spPr>
        </p:cxnSp>
        <p:cxnSp>
          <p:nvCxnSpPr>
            <p:cNvPr id="1077" name="AutoShape 53"/>
            <p:cNvCxnSpPr>
              <a:cxnSpLocks noChangeShapeType="1"/>
            </p:cNvCxnSpPr>
            <p:nvPr/>
          </p:nvCxnSpPr>
          <p:spPr bwMode="auto">
            <a:xfrm>
              <a:off x="10460" y="3903"/>
              <a:ext cx="0" cy="405"/>
            </a:xfrm>
            <a:prstGeom prst="straightConnector1">
              <a:avLst/>
            </a:prstGeom>
            <a:noFill/>
            <a:ln w="31750">
              <a:solidFill>
                <a:srgbClr val="9BBB5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78" name="AutoShape 54"/>
            <p:cNvCxnSpPr>
              <a:cxnSpLocks noChangeShapeType="1"/>
            </p:cNvCxnSpPr>
            <p:nvPr/>
          </p:nvCxnSpPr>
          <p:spPr bwMode="auto">
            <a:xfrm>
              <a:off x="6489" y="3901"/>
              <a:ext cx="0" cy="405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81" name="AutoShape 57"/>
            <p:cNvCxnSpPr>
              <a:cxnSpLocks noChangeShapeType="1"/>
            </p:cNvCxnSpPr>
            <p:nvPr/>
          </p:nvCxnSpPr>
          <p:spPr bwMode="auto">
            <a:xfrm>
              <a:off x="6489" y="4446"/>
              <a:ext cx="0" cy="838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82" name="AutoShape 58"/>
            <p:cNvCxnSpPr>
              <a:cxnSpLocks noChangeShapeType="1"/>
            </p:cNvCxnSpPr>
            <p:nvPr/>
          </p:nvCxnSpPr>
          <p:spPr bwMode="auto">
            <a:xfrm>
              <a:off x="2675" y="4720"/>
              <a:ext cx="0" cy="542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84" name="AutoShape 60"/>
            <p:cNvCxnSpPr>
              <a:cxnSpLocks noChangeShapeType="1"/>
            </p:cNvCxnSpPr>
            <p:nvPr/>
          </p:nvCxnSpPr>
          <p:spPr bwMode="auto">
            <a:xfrm>
              <a:off x="10460" y="4567"/>
              <a:ext cx="0" cy="838"/>
            </a:xfrm>
            <a:prstGeom prst="straightConnector1">
              <a:avLst/>
            </a:prstGeom>
            <a:noFill/>
            <a:ln w="31750">
              <a:solidFill>
                <a:srgbClr val="9BBB5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8786" y="5334"/>
              <a:ext cx="3097" cy="1533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-آموزش مادر برای انجام اقدامات ارتقای تکامل در منزل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(توسط سطح</a:t>
              </a:r>
              <a:r>
                <a:rPr kumimoji="0" lang="fa-IR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غیرپزشک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)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87" name="AutoShape 63"/>
            <p:cNvCxnSpPr>
              <a:cxnSpLocks noChangeShapeType="1"/>
            </p:cNvCxnSpPr>
            <p:nvPr/>
          </p:nvCxnSpPr>
          <p:spPr bwMode="auto">
            <a:xfrm flipV="1">
              <a:off x="6582" y="9168"/>
              <a:ext cx="3705" cy="49"/>
            </a:xfrm>
            <a:prstGeom prst="straightConnector1">
              <a:avLst/>
            </a:prstGeom>
            <a:noFill/>
            <a:ln w="31750">
              <a:solidFill>
                <a:srgbClr val="9BBB59"/>
              </a:solidFill>
              <a:round/>
              <a:headEnd/>
              <a:tailEnd/>
            </a:ln>
            <a:effectLst/>
          </p:spPr>
        </p:cxnSp>
        <p:cxnSp>
          <p:nvCxnSpPr>
            <p:cNvPr id="1088" name="AutoShape 64"/>
            <p:cNvCxnSpPr>
              <a:cxnSpLocks noChangeShapeType="1"/>
            </p:cNvCxnSpPr>
            <p:nvPr/>
          </p:nvCxnSpPr>
          <p:spPr bwMode="auto">
            <a:xfrm>
              <a:off x="10261" y="9209"/>
              <a:ext cx="0" cy="560"/>
            </a:xfrm>
            <a:prstGeom prst="straightConnector1">
              <a:avLst/>
            </a:prstGeom>
            <a:noFill/>
            <a:ln w="31750">
              <a:solidFill>
                <a:srgbClr val="9BBB5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93" name="AutoShape 69"/>
            <p:cNvCxnSpPr>
              <a:cxnSpLocks noChangeShapeType="1"/>
            </p:cNvCxnSpPr>
            <p:nvPr/>
          </p:nvCxnSpPr>
          <p:spPr bwMode="auto">
            <a:xfrm rot="5400000">
              <a:off x="9957" y="10984"/>
              <a:ext cx="736" cy="7"/>
            </a:xfrm>
            <a:prstGeom prst="straightConnector1">
              <a:avLst/>
            </a:prstGeom>
            <a:noFill/>
            <a:ln w="31750">
              <a:solidFill>
                <a:srgbClr val="9BBB5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03" name="AutoShape 79"/>
            <p:cNvCxnSpPr>
              <a:cxnSpLocks noChangeShapeType="1"/>
            </p:cNvCxnSpPr>
            <p:nvPr/>
          </p:nvCxnSpPr>
          <p:spPr bwMode="auto">
            <a:xfrm>
              <a:off x="2003" y="11620"/>
              <a:ext cx="0" cy="637"/>
            </a:xfrm>
            <a:prstGeom prst="straightConnector1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2122" y="13246"/>
              <a:ext cx="8104" cy="13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fa-I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ارائه پسخوراند به </a:t>
              </a:r>
              <a:r>
                <a:rPr lang="fa-IR" sz="160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سطح غیرپزشک</a:t>
              </a:r>
              <a:endParaRPr kumimoji="0" lang="fa-IR" sz="1600" b="1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B Nazanin" pitchFamily="2" charset="-78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در مراکز: در فرم مراقبت ویژه پرونده خانوار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در خانه بهداشت </a:t>
              </a:r>
              <a:r>
                <a:rPr lang="fa-IR" sz="100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و پ</a:t>
              </a:r>
              <a:r>
                <a:rPr kumimoji="0" lang="fa-IR" sz="10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ایگاه: </a:t>
              </a:r>
              <a:r>
                <a:rPr kumimoji="0" lang="fa-I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در قسمت مربوطه فرم ارجاع کودک سالم</a:t>
              </a:r>
              <a:endParaRPr kumimoji="0" lang="fa-I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Oval 85"/>
            <p:cNvSpPr>
              <a:spLocks noChangeArrowheads="1"/>
            </p:cNvSpPr>
            <p:nvPr/>
          </p:nvSpPr>
          <p:spPr bwMode="auto">
            <a:xfrm>
              <a:off x="4334" y="1041"/>
              <a:ext cx="7549" cy="859"/>
            </a:xfrm>
            <a:prstGeom prst="ellipse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مراجعه کودک سالم زیر</a:t>
              </a:r>
              <a:r>
                <a:rPr kumimoji="0" lang="fa-IR" sz="12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5</a:t>
              </a:r>
              <a:r>
                <a:rPr kumimoji="0" lang="fa-I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سال جهت انجام مراقبتهای دوره ای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grpSp>
          <p:nvGrpSpPr>
            <p:cNvPr id="1110" name="Group 86"/>
            <p:cNvGrpSpPr>
              <a:grpSpLocks/>
            </p:cNvGrpSpPr>
            <p:nvPr/>
          </p:nvGrpSpPr>
          <p:grpSpPr bwMode="auto">
            <a:xfrm>
              <a:off x="337" y="3034"/>
              <a:ext cx="4633" cy="1753"/>
              <a:chOff x="337" y="3034"/>
              <a:chExt cx="4633" cy="1753"/>
            </a:xfrm>
          </p:grpSpPr>
          <p:sp>
            <p:nvSpPr>
              <p:cNvPr id="1111" name="Oval 87"/>
              <p:cNvSpPr>
                <a:spLocks noChangeArrowheads="1"/>
              </p:cNvSpPr>
              <p:nvPr/>
            </p:nvSpPr>
            <p:spPr bwMode="auto">
              <a:xfrm>
                <a:off x="337" y="3034"/>
                <a:ext cx="4633" cy="175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2" name="Rectangle 88"/>
              <p:cNvSpPr>
                <a:spLocks noChangeArrowheads="1"/>
              </p:cNvSpPr>
              <p:nvPr/>
            </p:nvSpPr>
            <p:spPr bwMode="auto">
              <a:xfrm>
                <a:off x="794" y="3187"/>
                <a:ext cx="3873" cy="147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با توجه به حساسیت بالای انجام تست</a:t>
                </a: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ASQ</a:t>
                </a:r>
                <a:r>
                  <a:rPr kumimoji="0" lang="fa-IR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 در سن 12ماهگی طبق برنامه کشوری برای کلیه کودکان در سن </a:t>
                </a:r>
                <a:r>
                  <a:rPr kumimoji="0" lang="fa-IR" sz="11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12ماهگی</a:t>
                </a:r>
                <a:r>
                  <a:rPr kumimoji="0" lang="fa-IR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 علاوه بر ارزیابی روتین تکامل تست  </a:t>
                </a: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ASQ</a:t>
                </a:r>
                <a:r>
                  <a:rPr kumimoji="0" lang="fa-IR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 12ماهگی تکمیل می گردد</a:t>
                </a:r>
                <a:r>
                  <a:rPr kumimoji="0" lang="fa-IR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B Nazanin Outline" pitchFamily="2" charset="-78"/>
                  </a:rPr>
                  <a:t>.</a:t>
                </a: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a-I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13" name="Group 89"/>
            <p:cNvGrpSpPr>
              <a:grpSpLocks/>
            </p:cNvGrpSpPr>
            <p:nvPr/>
          </p:nvGrpSpPr>
          <p:grpSpPr bwMode="auto">
            <a:xfrm>
              <a:off x="4445" y="7460"/>
              <a:ext cx="4219" cy="1527"/>
              <a:chOff x="4445" y="7460"/>
              <a:chExt cx="4219" cy="1527"/>
            </a:xfrm>
          </p:grpSpPr>
          <p:sp>
            <p:nvSpPr>
              <p:cNvPr id="1114" name="AutoShape 90"/>
              <p:cNvSpPr>
                <a:spLocks noChangeArrowheads="1"/>
              </p:cNvSpPr>
              <p:nvPr/>
            </p:nvSpPr>
            <p:spPr bwMode="auto">
              <a:xfrm>
                <a:off x="4445" y="7460"/>
                <a:ext cx="4219" cy="1527"/>
              </a:xfrm>
              <a:prstGeom prst="diamond">
                <a:avLst/>
              </a:prstGeom>
              <a:gradFill rotWithShape="0">
                <a:gsLst>
                  <a:gs pos="0">
                    <a:srgbClr val="FABF8F"/>
                  </a:gs>
                  <a:gs pos="50000">
                    <a:srgbClr val="FDE9D9"/>
                  </a:gs>
                  <a:gs pos="100000">
                    <a:srgbClr val="FABF8F"/>
                  </a:gs>
                </a:gsLst>
                <a:lin ang="189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  <p:sp>
            <p:nvSpPr>
              <p:cNvPr id="1115" name="Rectangle 91"/>
              <p:cNvSpPr>
                <a:spLocks noChangeArrowheads="1"/>
              </p:cNvSpPr>
              <p:nvPr/>
            </p:nvSpPr>
            <p:spPr bwMode="auto">
              <a:xfrm>
                <a:off x="5450" y="7619"/>
                <a:ext cx="2215" cy="10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50" b="1" i="0" u="none" strike="noStrike" normalizeH="0" baseline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       بررسی نتیجه تست </a:t>
                </a: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a-IR" sz="105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            </a:t>
                </a:r>
                <a:r>
                  <a:rPr kumimoji="0" lang="fa-IR" sz="1050" b="1" i="0" u="none" strike="noStrike" normalizeH="0" baseline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و تصمیم گیری </a:t>
                </a: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a-IR" sz="105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            (توس</a:t>
                </a:r>
                <a:r>
                  <a:rPr kumimoji="0" lang="fa-IR" sz="1050" b="1" i="0" u="none" strike="noStrike" normalizeH="0" baseline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ط پزشک)</a:t>
                </a:r>
                <a:endParaRPr kumimoji="0" lang="fa-IR" sz="1050" b="1" i="0" u="none" strike="noStrike" normalizeH="0" baseline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116" name="AutoShape 92"/>
            <p:cNvCxnSpPr>
              <a:cxnSpLocks noChangeShapeType="1"/>
            </p:cNvCxnSpPr>
            <p:nvPr/>
          </p:nvCxnSpPr>
          <p:spPr bwMode="auto">
            <a:xfrm>
              <a:off x="1558" y="9168"/>
              <a:ext cx="5048" cy="81"/>
            </a:xfrm>
            <a:prstGeom prst="straightConnector1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ffectLst/>
          </p:spPr>
        </p:cxnSp>
        <p:cxnSp>
          <p:nvCxnSpPr>
            <p:cNvPr id="1117" name="AutoShape 93"/>
            <p:cNvCxnSpPr>
              <a:cxnSpLocks noChangeShapeType="1"/>
            </p:cNvCxnSpPr>
            <p:nvPr/>
          </p:nvCxnSpPr>
          <p:spPr bwMode="auto">
            <a:xfrm>
              <a:off x="6489" y="3903"/>
              <a:ext cx="1616" cy="2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round/>
              <a:headEnd/>
              <a:tailEnd/>
            </a:ln>
            <a:effectLst/>
          </p:spPr>
        </p:cxnSp>
        <p:cxnSp>
          <p:nvCxnSpPr>
            <p:cNvPr id="50" name="AutoShape 79"/>
            <p:cNvCxnSpPr>
              <a:cxnSpLocks noChangeShapeType="1"/>
            </p:cNvCxnSpPr>
            <p:nvPr/>
          </p:nvCxnSpPr>
          <p:spPr bwMode="auto">
            <a:xfrm>
              <a:off x="1558" y="10700"/>
              <a:ext cx="0" cy="637"/>
            </a:xfrm>
            <a:prstGeom prst="straightConnector1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559" y="9792"/>
              <a:ext cx="2101" cy="100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99"/>
                </a:gs>
              </a:gsLst>
              <a:lin ang="5400000" scaled="1"/>
            </a:gradFill>
            <a:ln w="12700">
              <a:solidFill>
                <a:srgbClr val="DFE25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محدوده نامعلوم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(بین 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-1SD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و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-2SD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)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5212" y="4306"/>
              <a:ext cx="3274" cy="509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مشکل تکاملی شدید یا نامعلوم دارد</a:t>
              </a:r>
              <a:endPara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9485" y="4308"/>
              <a:ext cx="1950" cy="509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مشکل تکاملی ندارد</a:t>
              </a:r>
              <a:endPara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80"/>
            <p:cNvSpPr>
              <a:spLocks noChangeArrowheads="1"/>
            </p:cNvSpPr>
            <p:nvPr/>
          </p:nvSpPr>
          <p:spPr bwMode="auto">
            <a:xfrm>
              <a:off x="-986" y="11314"/>
              <a:ext cx="5209" cy="1380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50000">
                  <a:srgbClr val="FFFF99"/>
                </a:gs>
                <a:gs pos="100000">
                  <a:srgbClr val="FFFF00"/>
                </a:gs>
              </a:gsLst>
              <a:lin ang="27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-</a:t>
              </a:r>
              <a:r>
                <a:rPr lang="fa-IR" sz="1100" b="1" dirty="0" smtClean="0">
                  <a:solidFill>
                    <a:srgbClr val="C00000"/>
                  </a:solidFill>
                  <a:latin typeface="Calibri" pitchFamily="34" charset="0"/>
                  <a:ea typeface="Arial" pitchFamily="34" charset="0"/>
                  <a:cs typeface="B Nazanin" pitchFamily="2" charset="-78"/>
                </a:rPr>
                <a:t>اموزش مادر </a:t>
              </a:r>
              <a:r>
                <a:rPr lang="fa-IR" sz="110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برای انجام اقدامات ارتقای تکامل در منزل (پزشک)</a:t>
              </a:r>
            </a:p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مراجعه 1ماه بعد </a:t>
              </a:r>
              <a:r>
                <a:rPr lang="fa-IR" sz="110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به سطح غیرپزشک 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برای انجام مجدد تست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ASQ</a:t>
              </a:r>
              <a:r>
                <a:rPr lang="fa-IR" sz="110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 </a:t>
              </a:r>
            </a:p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a-IR" sz="110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-</a:t>
              </a:r>
              <a:r>
                <a:rPr lang="fa-IR" sz="1100" b="1" dirty="0" smtClean="0">
                  <a:solidFill>
                    <a:srgbClr val="C00000"/>
                  </a:solidFill>
                  <a:latin typeface="Calibri" pitchFamily="34" charset="0"/>
                  <a:ea typeface="Arial" pitchFamily="34" charset="0"/>
                  <a:cs typeface="B Nazanin" pitchFamily="2" charset="-78"/>
                </a:rPr>
                <a:t>پیگیری(</a:t>
              </a:r>
              <a:r>
                <a:rPr lang="fa-IR" sz="110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سطح غیر پزشک)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endParaRPr>
            </a:p>
          </p:txBody>
        </p:sp>
        <p:cxnSp>
          <p:nvCxnSpPr>
            <p:cNvPr id="52" name="AutoShape 60"/>
            <p:cNvCxnSpPr>
              <a:cxnSpLocks noChangeShapeType="1"/>
            </p:cNvCxnSpPr>
            <p:nvPr/>
          </p:nvCxnSpPr>
          <p:spPr bwMode="auto">
            <a:xfrm>
              <a:off x="8094" y="1961"/>
              <a:ext cx="0" cy="838"/>
            </a:xfrm>
            <a:prstGeom prst="straightConnector1">
              <a:avLst/>
            </a:prstGeom>
            <a:noFill/>
            <a:ln w="31750">
              <a:solidFill>
                <a:srgbClr val="9BBB5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5" name="AutoShape 57"/>
            <p:cNvCxnSpPr>
              <a:cxnSpLocks noChangeShapeType="1"/>
            </p:cNvCxnSpPr>
            <p:nvPr/>
          </p:nvCxnSpPr>
          <p:spPr bwMode="auto">
            <a:xfrm>
              <a:off x="6554" y="9014"/>
              <a:ext cx="0" cy="838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3" name="AutoShape 79"/>
            <p:cNvCxnSpPr>
              <a:cxnSpLocks noChangeShapeType="1"/>
            </p:cNvCxnSpPr>
            <p:nvPr/>
          </p:nvCxnSpPr>
          <p:spPr bwMode="auto">
            <a:xfrm>
              <a:off x="1558" y="9144"/>
              <a:ext cx="0" cy="637"/>
            </a:xfrm>
            <a:prstGeom prst="straightConnector1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" name="AutoShape 79"/>
            <p:cNvCxnSpPr>
              <a:cxnSpLocks noChangeShapeType="1"/>
            </p:cNvCxnSpPr>
            <p:nvPr/>
          </p:nvCxnSpPr>
          <p:spPr bwMode="auto">
            <a:xfrm rot="16200000" flipH="1">
              <a:off x="3128" y="13031"/>
              <a:ext cx="422" cy="9"/>
            </a:xfrm>
            <a:prstGeom prst="straightConnector1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3" name="AutoShape 57"/>
            <p:cNvCxnSpPr>
              <a:cxnSpLocks noChangeShapeType="1"/>
            </p:cNvCxnSpPr>
            <p:nvPr/>
          </p:nvCxnSpPr>
          <p:spPr bwMode="auto">
            <a:xfrm rot="16200000" flipH="1">
              <a:off x="6033" y="12716"/>
              <a:ext cx="1051" cy="9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69"/>
            <p:cNvCxnSpPr>
              <a:cxnSpLocks noChangeShapeType="1"/>
            </p:cNvCxnSpPr>
            <p:nvPr/>
          </p:nvCxnSpPr>
          <p:spPr bwMode="auto">
            <a:xfrm rot="5400000">
              <a:off x="9254" y="12940"/>
              <a:ext cx="613" cy="2"/>
            </a:xfrm>
            <a:prstGeom prst="straightConnector1">
              <a:avLst/>
            </a:prstGeom>
            <a:noFill/>
            <a:ln w="31750">
              <a:solidFill>
                <a:srgbClr val="9BBB5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778" y="11314"/>
              <a:ext cx="3291" cy="1380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احتمالاً مشکل تکاملی دارد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rgbClr val="920000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ارجاع </a:t>
              </a:r>
              <a:r>
                <a:rPr kumimoji="0" lang="fa-IR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کودک به  پزشک معین همراه با تست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ASQ </a:t>
              </a:r>
              <a:r>
                <a:rPr kumimoji="0" lang="fa-IR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و سوابق ارزیابی تکامل کودک (توسط پزشک</a:t>
              </a:r>
              <a:r>
                <a:rPr kumimoji="0" lang="fa-IR" sz="9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</a:t>
              </a:r>
              <a:r>
                <a:rPr kumimoji="0" lang="fa-I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)</a:t>
              </a:r>
              <a:endParaRPr kumimoji="0" lang="fa-I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8451" y="11253"/>
              <a:ext cx="3315" cy="13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مشکل تکاملی ندارد.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a-IR" sz="105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آموزش مادر برای انجام اقدامات ارتقای تکامل در منزل (توسط پزشک </a:t>
              </a:r>
              <a:r>
                <a:rPr lang="fa-IR" sz="110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)</a:t>
              </a:r>
              <a:endParaRPr kumimoji="0" lang="fa-I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</a:t>
              </a:r>
              <a:endParaRPr kumimoji="0" lang="fa-I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9330" y="9781"/>
              <a:ext cx="1925" cy="1012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محدوده طبیعی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(بالای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-1SD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)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3" name="AutoShape 57"/>
            <p:cNvCxnSpPr>
              <a:cxnSpLocks noChangeShapeType="1"/>
            </p:cNvCxnSpPr>
            <p:nvPr/>
          </p:nvCxnSpPr>
          <p:spPr bwMode="auto">
            <a:xfrm rot="5400000">
              <a:off x="5923" y="10719"/>
              <a:ext cx="1266" cy="4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5555" y="9781"/>
              <a:ext cx="1949" cy="859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محدوده غیرطبیعی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(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2SD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- و کمتر)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872" y="5236"/>
              <a:ext cx="7256" cy="153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-آموزش خانواده در خصوص  </a:t>
              </a:r>
              <a:r>
                <a:rPr kumimoji="0" lang="fa-IR" sz="1100" b="1" i="0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نحوه انجام 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تست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ASQ</a:t>
              </a:r>
              <a:r>
                <a:rPr lang="fa-IR" sz="1100" b="1" dirty="0" smtClean="0">
                  <a:latin typeface="Calibri" pitchFamily="34" charset="0"/>
                  <a:ea typeface="Arial" pitchFamily="34" charset="0"/>
                  <a:cs typeface="B Nazanin" pitchFamily="2" charset="-78"/>
                </a:rPr>
                <a:t> (توسط سطح غیرپزشک)</a:t>
              </a:r>
              <a:endPara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endParaRPr>
            </a:p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تکمیل پرسشنامه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ASQ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گروه سنی مربوطه (توسط والدین یامراقب</a:t>
              </a:r>
              <a:r>
                <a:rPr kumimoji="0" lang="fa-IR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درمنزل)</a:t>
              </a:r>
            </a:p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-امتیاز دهی ،جمع بندی  وطبقه بندی تست (توسط سطح</a:t>
              </a:r>
              <a:r>
                <a:rPr kumimoji="0" lang="fa-IR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غیرپزشک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)</a:t>
              </a:r>
            </a:p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 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ارجاع کودک همراه با تست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ASQ  </a:t>
              </a:r>
              <a:r>
                <a:rPr kumimoji="0" lang="fa-IR" sz="11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وسوابق ارزیابی تکامل کودک به پزشک مرکز</a:t>
              </a:r>
              <a:endParaRPr kumimoji="0" lang="fa-IR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7" name="AutoShape 79"/>
            <p:cNvCxnSpPr>
              <a:cxnSpLocks noChangeShapeType="1"/>
            </p:cNvCxnSpPr>
            <p:nvPr/>
          </p:nvCxnSpPr>
          <p:spPr bwMode="auto">
            <a:xfrm rot="5400000">
              <a:off x="-3424" y="8769"/>
              <a:ext cx="5765" cy="0"/>
            </a:xfrm>
            <a:prstGeom prst="straightConnector1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1" name="Rectangle 50"/>
          <p:cNvSpPr/>
          <p:nvPr/>
        </p:nvSpPr>
        <p:spPr>
          <a:xfrm>
            <a:off x="-285784" y="142876"/>
            <a:ext cx="4143372" cy="642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فلوچارت غربالگری اختلالات تکاملی</a:t>
            </a:r>
          </a:p>
          <a:p>
            <a:pPr algn="ctr"/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 کودکان زیر5سال</a:t>
            </a:r>
            <a:endParaRPr lang="fa-IR" sz="2000" dirty="0">
              <a:solidFill>
                <a:schemeClr val="tx1"/>
              </a:solidFill>
              <a:cs typeface="B Titr" pitchFamily="2" charset="-78"/>
            </a:endParaRPr>
          </a:p>
        </p:txBody>
      </p:sp>
      <p:cxnSp>
        <p:nvCxnSpPr>
          <p:cNvPr id="59" name="Straight Arrow Connector 58"/>
          <p:cNvCxnSpPr>
            <a:stCxn id="1109" idx="4"/>
            <a:endCxn id="1109" idx="4"/>
          </p:cNvCxnSpPr>
          <p:nvPr/>
        </p:nvCxnSpPr>
        <p:spPr>
          <a:xfrm rot="5400000">
            <a:off x="5852118" y="786024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4719640" y="3209922"/>
            <a:ext cx="280988" cy="47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85720" y="2641594"/>
            <a:ext cx="1857388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5720" y="-71462"/>
            <a:ext cx="8543939" cy="6858000"/>
            <a:chOff x="1350" y="1410"/>
            <a:chExt cx="10305" cy="12600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8505" y="1410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6990" y="2085"/>
              <a:ext cx="3000" cy="900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مراجعه به پزشک معین وانجام تست تشخیصی</a:t>
              </a: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8505" y="2985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6434" y="3660"/>
              <a:ext cx="4050" cy="1410"/>
              <a:chOff x="7514" y="3750"/>
              <a:chExt cx="4050" cy="1410"/>
            </a:xfrm>
          </p:grpSpPr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>
                <a:off x="7514" y="3750"/>
                <a:ext cx="4050" cy="1410"/>
              </a:xfrm>
              <a:prstGeom prst="diamon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8355" y="3960"/>
                <a:ext cx="2370" cy="11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a-IR" sz="105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تصمیم گیری براساس نتایج تست تشخیصی و ارزیابی</a:t>
                </a: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a-IR" sz="105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Calibri" pitchFamily="34" charset="0"/>
                    <a:ea typeface="Arial" pitchFamily="34" charset="0"/>
                    <a:cs typeface="B Nazanin" pitchFamily="2" charset="-78"/>
                  </a:rPr>
                  <a:t>(پزشک معین)</a:t>
                </a:r>
              </a:p>
            </p:txBody>
          </p:sp>
        </p:grp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8505" y="5070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 flipH="1">
              <a:off x="6720" y="5729"/>
              <a:ext cx="3630" cy="1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10350" y="5745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6720" y="5730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9450" y="6420"/>
              <a:ext cx="1725" cy="540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مشکل تکاملی ندارد</a:t>
              </a:r>
              <a:endParaRPr kumimoji="0" 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5820" y="6420"/>
              <a:ext cx="1725" cy="540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مشکل تکاملی دارد</a:t>
              </a:r>
              <a:endParaRPr kumimoji="0" 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10350" y="6960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9360" y="7620"/>
              <a:ext cx="2295" cy="878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انجام اقدامات ارتقای تکامل در منزل</a:t>
              </a:r>
              <a:endParaRPr kumimoji="0" lang="fa-I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 rot="5400000">
              <a:off x="9216" y="9811"/>
              <a:ext cx="2363" cy="2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>
              <a:off x="6690" y="6960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6720" y="8295"/>
              <a:ext cx="2070" cy="540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اشکال در حیطه ارتباطی</a:t>
              </a:r>
              <a:endParaRPr kumimoji="0" 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4065" y="8295"/>
              <a:ext cx="2070" cy="540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اشکال در حیطه گفتاری</a:t>
              </a:r>
              <a:endParaRPr kumimoji="0" 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515" y="8295"/>
              <a:ext cx="2070" cy="540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اشکال در حیطه حرکتی</a:t>
              </a:r>
              <a:endParaRPr kumimoji="0" 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6555" y="9510"/>
              <a:ext cx="2250" cy="825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ارجاع به روانشناس و پیگیری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(پزشک معین)</a:t>
              </a:r>
              <a:endParaRPr kumimoji="0" 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900" y="9510"/>
              <a:ext cx="2250" cy="825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ارجاع به گفتاردرمان و پیگیری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(پزشک معین)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1350" y="9510"/>
              <a:ext cx="2250" cy="825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ارجاع به کاردرمان و پیگیری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(پزشک معین)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055" y="11010"/>
              <a:ext cx="8745" cy="855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پسخوراند به پزشک مرکزبهداشتی ارجاع دهنده ( توسط پزشک معین)</a:t>
              </a:r>
              <a:endParaRPr kumimoji="0" lang="fa-I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 flipH="1">
              <a:off x="2460" y="7620"/>
              <a:ext cx="523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7695" y="7620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>
              <a:off x="5040" y="7620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>
              <a:off x="2460" y="7620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4" name="AutoShape 30"/>
            <p:cNvCxnSpPr>
              <a:cxnSpLocks noChangeShapeType="1"/>
            </p:cNvCxnSpPr>
            <p:nvPr/>
          </p:nvCxnSpPr>
          <p:spPr bwMode="auto">
            <a:xfrm>
              <a:off x="7695" y="8835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>
              <a:off x="5040" y="8835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2460" y="8835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>
              <a:off x="7695" y="10335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8" name="AutoShape 34"/>
            <p:cNvCxnSpPr>
              <a:cxnSpLocks noChangeShapeType="1"/>
            </p:cNvCxnSpPr>
            <p:nvPr/>
          </p:nvCxnSpPr>
          <p:spPr bwMode="auto">
            <a:xfrm>
              <a:off x="5040" y="10335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>
              <a:off x="2460" y="10335"/>
              <a:ext cx="0" cy="675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0" name="AutoShape 36"/>
            <p:cNvCxnSpPr>
              <a:cxnSpLocks noChangeShapeType="1"/>
              <a:stCxn id="1049" idx="2"/>
            </p:cNvCxnSpPr>
            <p:nvPr/>
          </p:nvCxnSpPr>
          <p:spPr bwMode="auto">
            <a:xfrm rot="16200000" flipH="1">
              <a:off x="6094" y="12199"/>
              <a:ext cx="675" cy="7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2729" y="12540"/>
              <a:ext cx="7324" cy="1470"/>
            </a:xfrm>
            <a:prstGeom prst="ellipse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-پسخوراند به سطح غیرپزشک</a:t>
              </a:r>
              <a:r>
                <a: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(توسط پزشک مرکز بهداشت)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-</a:t>
              </a:r>
              <a:r>
                <a:rPr kumimoji="0" lang="fa-I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پیگیری وآموزش اقدامات ارتقای تکامل به مادر(سطح</a:t>
              </a:r>
              <a:r>
                <a: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B Nazanin" pitchFamily="2" charset="-78"/>
                </a:rPr>
                <a:t> غیرپزشک) </a:t>
              </a:r>
              <a:endParaRPr kumimoji="0" lang="fa-I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214282" y="5714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2000" dirty="0">
                <a:cs typeface="B Titr" pitchFamily="2" charset="-78"/>
              </a:rPr>
              <a:t>فلوچارت  ارجاع کودک دارای مشکل </a:t>
            </a:r>
            <a:r>
              <a:rPr lang="fa-IR" sz="2000" dirty="0" smtClean="0">
                <a:cs typeface="B Titr" pitchFamily="2" charset="-78"/>
              </a:rPr>
              <a:t>تکاملی</a:t>
            </a:r>
          </a:p>
          <a:p>
            <a:pPr algn="ctr"/>
            <a:r>
              <a:rPr lang="fa-IR" sz="2000" dirty="0" smtClean="0">
                <a:cs typeface="B Titr" pitchFamily="2" charset="-78"/>
              </a:rPr>
              <a:t> </a:t>
            </a:r>
            <a:r>
              <a:rPr lang="fa-IR" sz="2000" dirty="0">
                <a:cs typeface="B Titr" pitchFamily="2" charset="-78"/>
              </a:rPr>
              <a:t>به پزشک معین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440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389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zenasrolahi</dc:creator>
  <cp:lastModifiedBy>معصومه ابراهیمی</cp:lastModifiedBy>
  <cp:revision>87</cp:revision>
  <dcterms:created xsi:type="dcterms:W3CDTF">2013-04-28T08:24:23Z</dcterms:created>
  <dcterms:modified xsi:type="dcterms:W3CDTF">2013-05-04T03:36:03Z</dcterms:modified>
</cp:coreProperties>
</file>