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256" r:id="rId4"/>
    <p:sldId id="285" r:id="rId5"/>
    <p:sldId id="258" r:id="rId6"/>
    <p:sldId id="259" r:id="rId7"/>
    <p:sldId id="260" r:id="rId8"/>
    <p:sldId id="274" r:id="rId9"/>
    <p:sldId id="271" r:id="rId10"/>
    <p:sldId id="275" r:id="rId11"/>
    <p:sldId id="261" r:id="rId12"/>
    <p:sldId id="262" r:id="rId13"/>
    <p:sldId id="267" r:id="rId14"/>
    <p:sldId id="268" r:id="rId15"/>
    <p:sldId id="270" r:id="rId16"/>
    <p:sldId id="266" r:id="rId17"/>
    <p:sldId id="269" r:id="rId18"/>
    <p:sldId id="289" r:id="rId19"/>
    <p:sldId id="272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99FF"/>
    <a:srgbClr val="FF5050"/>
    <a:srgbClr val="99FF99"/>
    <a:srgbClr val="FF00FF"/>
    <a:srgbClr val="66FF99"/>
    <a:srgbClr val="00FFFF"/>
    <a:srgbClr val="3366CC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8" d="100"/>
          <a:sy n="68" d="100"/>
        </p:scale>
        <p:origin x="-122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2A6FEB-97EB-456F-BA49-9C694F422423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6ACCDE-8CA0-4E4D-8B56-4D861492F32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CCDE-8CA0-4E4D-8B56-4D861492F324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CCDE-8CA0-4E4D-8B56-4D861492F324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CCDE-8CA0-4E4D-8B56-4D861492F324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CCDE-8CA0-4E4D-8B56-4D861492F324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CCDE-8CA0-4E4D-8B56-4D861492F324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CCDE-8CA0-4E4D-8B56-4D861492F324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CCDE-8CA0-4E4D-8B56-4D861492F324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CCDE-8CA0-4E4D-8B56-4D861492F324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CCDE-8CA0-4E4D-8B56-4D861492F324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ACCDE-8CA0-4E4D-8B56-4D861492F324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173D65-342C-43B6-9FDC-6C0AC05C7A2D}" type="datetimeFigureOut">
              <a:rPr lang="fa-IR" smtClean="0"/>
              <a:pPr/>
              <a:t>1432/03/20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332E7F-B55A-489F-A8C2-6B467642072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5" descr="8an2j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70" y="500042"/>
            <a:ext cx="52838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cap="none" spc="0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cs typeface="B Mitra" pitchFamily="2" charset="-78"/>
              </a:rPr>
              <a:t>الگوها و عادات غذایی نادرست</a:t>
            </a:r>
            <a:endParaRPr lang="en-US" sz="4800" cap="none" spc="0" dirty="0">
              <a:ln w="1905"/>
              <a:solidFill>
                <a:schemeClr val="accent2">
                  <a:lumMod val="20000"/>
                  <a:lumOff val="80000"/>
                </a:schemeClr>
              </a:solidFill>
              <a:cs typeface="B 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5349" y="1643050"/>
            <a:ext cx="5949064" cy="452431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bg1"/>
                </a:solidFill>
                <a:cs typeface="B Mitra" pitchFamily="2" charset="-78"/>
              </a:rPr>
              <a:t>1- افزایش مصرف تنقلات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bg1"/>
                </a:solidFill>
                <a:cs typeface="B Mitra" pitchFamily="2" charset="-78"/>
              </a:rPr>
              <a:t>2- مصرف غذاهای آماده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bg1"/>
                </a:solidFill>
                <a:cs typeface="B Mitra" pitchFamily="2" charset="-78"/>
              </a:rPr>
              <a:t>3- حذف وعده صبحانه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bg1"/>
                </a:solidFill>
                <a:cs typeface="B Mitra" pitchFamily="2" charset="-78"/>
              </a:rPr>
              <a:t>4- کمبود مصرف میوه ، سبزی ، حبوبات و لبنیات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bg1"/>
                </a:solidFill>
                <a:cs typeface="B Mitra" pitchFamily="2" charset="-78"/>
              </a:rPr>
              <a:t>5- مصرف نوشابه های گازدار و آبمیوه های صنعتی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solidFill>
                  <a:schemeClr val="bg1"/>
                </a:solidFill>
                <a:cs typeface="B Mitra" pitchFamily="2" charset="-78"/>
              </a:rPr>
              <a:t>6- با عجله غذاخوردن و خوب نجویدن غذا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472" y="1785926"/>
            <a:ext cx="3571900" cy="2643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حذف وعده صبحانه یا مصرف ناکافی </a:t>
            </a:r>
          </a:p>
          <a:p>
            <a:pPr algn="ctr"/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آن           عدم توازن دریافت های غذایی و رفتارهای ناهنجار غذایی در بخش باقی مانده روز  </a:t>
            </a:r>
            <a:endParaRPr lang="fa-IR" sz="2400" dirty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928926" y="2786058"/>
            <a:ext cx="57150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71472" y="1500174"/>
            <a:ext cx="3571900" cy="2643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1-کالری بالاتر در مقایسه با غذاهای خانگی</a:t>
            </a:r>
          </a:p>
          <a:p>
            <a:pPr algn="ctr"/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2- حجم زیاد</a:t>
            </a:r>
          </a:p>
          <a:p>
            <a:pPr algn="ctr"/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3- تنوع و فراوانی</a:t>
            </a:r>
          </a:p>
          <a:p>
            <a:pPr algn="ctr"/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4- لذیذ و دلچسب بودن این غذاها</a:t>
            </a:r>
            <a:endParaRPr lang="fa-IR" sz="2400" dirty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85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85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385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  <a:alpha val="1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 علل کمبود فعالیت بدنی</a:t>
            </a:r>
          </a:p>
          <a:p>
            <a:pPr algn="ctr"/>
            <a:endParaRPr lang="fa-IR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071546"/>
            <a:ext cx="7149713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1- عدم تشویق توسط والدین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2- فقدان مکان های ورزشی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3- پندارهای غلط مانند پرهزینه بودن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4- بازی های کامپیوتری و تلویزیون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5- عدم توجه به ساعات اختصاص داده شده به ورزش در برخی مدارس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6- کمی تبلیغات رسانه ای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7- عدم انجام بازی های دسته جمعی و خانوادگی 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8- مشغله فراوان والدین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9- زندگی آپارتمان نشینی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10-محدودیت امکانات ورزشی در مدارس 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Mitra" pitchFamily="2" charset="-78"/>
              </a:rPr>
              <a:t> </a:t>
            </a:r>
            <a:endParaRPr lang="fa-IR" sz="2400" dirty="0">
              <a:solidFill>
                <a:schemeClr val="accent4">
                  <a:lumMod val="50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28802"/>
            <a:ext cx="8967583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یکی از اهداف تعیین شده برای طرح مردم سالم در سال 2010 در مورد </a:t>
            </a:r>
            <a:r>
              <a:rPr lang="fa-IR" sz="2800" dirty="0" smtClean="0">
                <a:solidFill>
                  <a:srgbClr val="C00000"/>
                </a:solidFill>
                <a:cs typeface="B Mitra" pitchFamily="2" charset="-78"/>
              </a:rPr>
              <a:t>تماشای تلویزیون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در کودکان و نوجوانان است که باید کمتر از 2-1 ساعت باشد ؛ درحالی که تخمین جهانی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solidFill>
                  <a:schemeClr val="accent3">
                    <a:lumMod val="50000"/>
                  </a:schemeClr>
                </a:solidFill>
                <a:cs typeface="B Mitra" pitchFamily="2" charset="-78"/>
              </a:rPr>
              <a:t>متوسط 3 ساعت در روز است .</a:t>
            </a:r>
            <a:endParaRPr lang="fa-IR" sz="2800" dirty="0">
              <a:solidFill>
                <a:schemeClr val="accent3">
                  <a:lumMod val="50000"/>
                </a:schemeClr>
              </a:solidFill>
              <a:cs typeface="B Mitra" pitchFamily="2" charset="-78"/>
            </a:endParaRPr>
          </a:p>
        </p:txBody>
      </p:sp>
      <p:pic>
        <p:nvPicPr>
          <p:cNvPr id="7170" name="Picture 2" descr="D:\Users\ali\Desktop\hoda2\pictures\1023313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857628"/>
            <a:ext cx="3974939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214678" y="64291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TIME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538" y="428604"/>
            <a:ext cx="68691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itchFamily="2" charset="-78"/>
              </a:rPr>
              <a:t>چگونگی تاثیر تلویزیون در پیشبرد چاقی</a:t>
            </a:r>
            <a:endParaRPr lang="en-US" sz="4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002512" cy="32701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1- اختصاص دادن زمان کمتر برای تحرک ، ورزش و بازی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2- مصرف زیاد تنقلات و مواد غذایی پرکالری هنگام تماشای تلویزیون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3- افزایش مصرف تنقلات تحت تاثیر تبلیغات تلویزیونی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4- دیر به خواب رفتن کودک ، کاهش طول مدت خواب و افزایش احتمال چاقی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5- کاهش متابولیسم استراحت</a:t>
            </a:r>
            <a:endParaRPr lang="fa-IR" sz="2800" dirty="0">
              <a:solidFill>
                <a:schemeClr val="accent1">
                  <a:lumMod val="50000"/>
                </a:schemeClr>
              </a:solidFill>
              <a:cs typeface="B Mitra" pitchFamily="2" charset="-78"/>
            </a:endParaRPr>
          </a:p>
        </p:txBody>
      </p:sp>
      <p:pic>
        <p:nvPicPr>
          <p:cNvPr id="1026" name="Picture 2" descr="D:\Users\ali\Desktop\hoda2\pictures\childhood-obesity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14818"/>
            <a:ext cx="2907139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500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endParaRPr lang="fa-IR" sz="2800" dirty="0" smtClean="0">
              <a:solidFill>
                <a:schemeClr val="tx1"/>
              </a:solidFill>
              <a:cs typeface="B Mitra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 smtClean="0">
              <a:solidFill>
                <a:schemeClr val="tx1"/>
              </a:solidFill>
              <a:cs typeface="B Mitra" pitchFamily="2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800" dirty="0" smtClean="0">
                <a:solidFill>
                  <a:srgbClr val="C00000"/>
                </a:solidFill>
                <a:cs typeface="B Mitra" pitchFamily="2" charset="-78"/>
              </a:rPr>
              <a:t>الگوی فعالیت و عادات غذایی در کودکی شکل می گیرد و تحت تاثیر عملکرد والدین و محیط خانواده است 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800" dirty="0">
                <a:solidFill>
                  <a:srgbClr val="00B050"/>
                </a:solidFill>
                <a:cs typeface="B Mitra" pitchFamily="2" charset="-78"/>
              </a:rPr>
              <a:t> </a:t>
            </a:r>
            <a:r>
              <a:rPr lang="fa-IR" sz="2800" dirty="0" smtClean="0">
                <a:solidFill>
                  <a:srgbClr val="00B050"/>
                </a:solidFill>
                <a:cs typeface="B Mitra" pitchFamily="2" charset="-78"/>
              </a:rPr>
              <a:t>چاقی والدین از نظر ژنتیکی در چاقی فرزندان نقش دارد . هم چنین چاقی والدین فرد را در دامنه ای از رفتارهای ناسالم اعم از الگوهای غذایی نادرست و فعالیت کمتر قرار می دهد. علاوه براین چاقی مادر احتمالا روی نحوه پاسخگویی وی به نیازهای کودک تاثیر می گذارد. </a:t>
            </a:r>
            <a:endParaRPr lang="fa-IR" sz="2800" dirty="0">
              <a:solidFill>
                <a:srgbClr val="00B050"/>
              </a:solidFill>
              <a:cs typeface="B Mitra" pitchFamily="2" charset="-78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928926" y="500042"/>
            <a:ext cx="2928958" cy="1285884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143240" y="642918"/>
            <a:ext cx="248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amran" pitchFamily="2" charset="-78"/>
              </a:rPr>
              <a:t>نقش خانواده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Kamran" pitchFamily="2" charset="-78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r>
              <a:rPr lang="fa-IR" sz="2800" dirty="0" smtClean="0">
                <a:solidFill>
                  <a:srgbClr val="C00000"/>
                </a:solidFill>
                <a:cs typeface="B Mitra" pitchFamily="2" charset="-78"/>
              </a:rPr>
              <a:t> </a:t>
            </a:r>
          </a:p>
          <a:p>
            <a:pPr algn="ctr"/>
            <a:endParaRPr lang="fa-IR" sz="2800" dirty="0" smtClean="0">
              <a:solidFill>
                <a:srgbClr val="C00000"/>
              </a:solidFill>
              <a:cs typeface="B Mitra" pitchFamily="2" charset="-78"/>
            </a:endParaRPr>
          </a:p>
          <a:p>
            <a:pPr algn="ctr"/>
            <a:r>
              <a:rPr lang="fa-IR" sz="2800" dirty="0" smtClean="0">
                <a:solidFill>
                  <a:srgbClr val="C00000"/>
                </a:solidFill>
                <a:cs typeface="B Mitra" pitchFamily="2" charset="-78"/>
              </a:rPr>
              <a:t>اگرچه روش های درمانی متعددی برای درمان چاقی پیشنهاد می شود ، اما</a:t>
            </a: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  <a:p>
            <a:pPr algn="ctr"/>
            <a:endParaRPr lang="fa-IR" sz="2800" dirty="0" smtClean="0">
              <a:cs typeface="B Mitr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5572140"/>
            <a:ext cx="614366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همواره بهترین روش درمانی پیشگیری به موقع است.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357298"/>
            <a:ext cx="8655525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 smtClean="0">
                <a:cs typeface="B Mitra" pitchFamily="2" charset="-78"/>
              </a:rPr>
              <a:t>برنامه های درمانی چاقی در کودکان نیاز به یک </a:t>
            </a:r>
            <a:r>
              <a:rPr lang="fa-IR" sz="2800" dirty="0" smtClean="0">
                <a:solidFill>
                  <a:srgbClr val="C00000"/>
                </a:solidFill>
                <a:cs typeface="B Mitra" pitchFamily="2" charset="-78"/>
              </a:rPr>
              <a:t>رویکرد چندجانبه </a:t>
            </a:r>
            <a:r>
              <a:rPr lang="fa-IR" sz="2800" dirty="0" smtClean="0">
                <a:cs typeface="B Mitra" pitchFamily="2" charset="-78"/>
              </a:rPr>
              <a:t>دارد که رفتارهای غذایی، فعالیت فیزیکی ، کنترل استرس ، آموزش والدین و ... را مد نظر قرار دهد 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 smtClean="0">
                <a:cs typeface="B Mitra" pitchFamily="2" charset="-78"/>
              </a:rPr>
              <a:t>اولین هدف درمان چاقی در کودکان به دست آوردن الگوی مناسب غذایی و فعالیت است نه رسیدن به وزن ایده آل 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 smtClean="0">
                <a:cs typeface="B Mitra" pitchFamily="2" charset="-78"/>
              </a:rPr>
              <a:t>کاهش مختصری در میزان وزن و شاخص توده بدن بهبود سلامت را به همراه دارد.</a:t>
            </a:r>
            <a:endParaRPr lang="fa-IR" sz="2800" dirty="0">
              <a:cs typeface="B Mitr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7620" y="285728"/>
            <a:ext cx="1184940" cy="8309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درمان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928802"/>
            <a:ext cx="860621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dirty="0" smtClean="0">
                <a:cs typeface="B Mitra" pitchFamily="2" charset="-78"/>
              </a:rPr>
              <a:t> عوارض متعدد پزشکی و روانی –اجتماعی  چاقی و اضافه وزن و بار سنگینی که از این بابت به جامعه تحمیل می شود ، لزوم پیشگیری و کنترل هر چه سریع تر این مساله را در کودکان و نوجوانان روشن می سازد.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dirty="0">
                <a:cs typeface="B Mitra" pitchFamily="2" charset="-78"/>
              </a:rPr>
              <a:t> </a:t>
            </a:r>
            <a:r>
              <a:rPr lang="fa-IR" sz="2800" dirty="0" smtClean="0">
                <a:cs typeface="B Mitra" pitchFamily="2" charset="-78"/>
              </a:rPr>
              <a:t>در کشور ما با توجه به شیوع نسبی سوء تغذیه از نوع کمبود کالری عمده توجهات و برنامه ریزی های بهداشتی در جهت پیشگیری از این مساله است اما چاقی که می تواند جنبه دیگری از تغذیه غلط باشد ، کمتر مورد توجه قرار گرفته است 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868" y="642918"/>
            <a:ext cx="1771639" cy="83099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پیشگیری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D:\Users\ali\Desktop\hoda2\pictures\Kids_in_tra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  <a:alpha val="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path path="rect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5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5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5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4514" name="Picture 2" descr="D:\Users\ali\Desktop\hoda2\pictures\childhood-obesity.jpg"/>
          <p:cNvPicPr>
            <a:picLocks noChangeAspect="1" noChangeArrowheads="1"/>
          </p:cNvPicPr>
          <p:nvPr/>
        </p:nvPicPr>
        <p:blipFill>
          <a:blip r:embed="rId3">
            <a:lum bright="63000" contrast="-75000"/>
          </a:blip>
          <a:srcRect/>
          <a:stretch>
            <a:fillRect/>
          </a:stretch>
        </p:blipFill>
        <p:spPr bwMode="auto">
          <a:xfrm>
            <a:off x="60556" y="0"/>
            <a:ext cx="9083444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7158" y="2000240"/>
            <a:ext cx="7622386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600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Mitra" pitchFamily="2" charset="-78"/>
              </a:rPr>
              <a:t>چاقی در کودکان و نوجوانان</a:t>
            </a:r>
          </a:p>
          <a:p>
            <a:pPr algn="ctr"/>
            <a:endParaRPr lang="fa-I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fa-I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a-IR" sz="2800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Mitra" pitchFamily="2" charset="-78"/>
              </a:rPr>
              <a:t>تهیه و تنظیم :                  هدی مستقیمی</a:t>
            </a:r>
            <a:endParaRPr lang="en-US" sz="2800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Mitra" pitchFamily="2" charset="-78"/>
            </a:endParaRPr>
          </a:p>
          <a:p>
            <a:r>
              <a:rPr lang="fa-IR" sz="2800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Mitra" pitchFamily="2" charset="-78"/>
              </a:rPr>
              <a:t>                                        کارشناس تغذیه مرکز </a:t>
            </a:r>
            <a:r>
              <a:rPr lang="fa-IR" sz="2800" cap="none" spc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Mitra" pitchFamily="2" charset="-78"/>
              </a:rPr>
              <a:t>بهداشت </a:t>
            </a:r>
            <a:r>
              <a:rPr lang="fa-IR" sz="2800" cap="none" spc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Mitra" pitchFamily="2" charset="-78"/>
              </a:rPr>
              <a:t>شهرستان</a:t>
            </a:r>
            <a:endParaRPr lang="fa-IR" sz="2800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Mitra" pitchFamily="2" charset="-78"/>
            </a:endParaRPr>
          </a:p>
          <a:p>
            <a:r>
              <a:rPr lang="fa-IR" sz="28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Mitra" pitchFamily="2" charset="-78"/>
              </a:rPr>
              <a:t>                                            </a:t>
            </a:r>
            <a:endParaRPr lang="en-US" sz="2800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6858016" y="214290"/>
            <a:ext cx="501650" cy="3571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29256" y="785794"/>
            <a:ext cx="34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cs typeface="B Mitra" pitchFamily="2" charset="-78"/>
              </a:rPr>
              <a:t>معاونت بهداشتی </a:t>
            </a:r>
            <a:r>
              <a:rPr lang="ar-SA" b="1" dirty="0" smtClean="0">
                <a:cs typeface="B Mitra" pitchFamily="2" charset="-78"/>
              </a:rPr>
              <a:t>دانشگاه علوم پزشکی و خدمات بهداشتی درمانی قم</a:t>
            </a:r>
            <a:r>
              <a:rPr lang="ar-SA" dirty="0" smtClean="0">
                <a:cs typeface="B Mitra" pitchFamily="2" charset="-78"/>
              </a:rPr>
              <a:t/>
            </a:r>
            <a:br>
              <a:rPr lang="ar-SA" dirty="0" smtClean="0">
                <a:cs typeface="B Mitra" pitchFamily="2" charset="-78"/>
              </a:rPr>
            </a:br>
            <a:r>
              <a:rPr lang="ar-SA" dirty="0" smtClean="0">
                <a:cs typeface="B Mitra" pitchFamily="2" charset="-78"/>
              </a:rPr>
              <a:t> </a:t>
            </a:r>
            <a:r>
              <a:rPr lang="ar-SA" b="1" dirty="0" smtClean="0">
                <a:cs typeface="B Mitra" pitchFamily="2" charset="-78"/>
              </a:rPr>
              <a:t>واحد تغذی</a:t>
            </a:r>
            <a:r>
              <a:rPr lang="fa-IR" b="1" dirty="0" smtClean="0">
                <a:cs typeface="B Mitra" pitchFamily="2" charset="-78"/>
              </a:rPr>
              <a:t>ه</a:t>
            </a:r>
            <a:endParaRPr lang="en-US" b="1" dirty="0">
              <a:cs typeface="B Mitra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چاقی به حالتی اطلاق می شود که ذخایر چربی بدن تا حد  ایجاد اختلال</a:t>
            </a:r>
          </a:p>
          <a:p>
            <a:pPr algn="ctr"/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در وضعیت سلامت افزایش یابد .</a:t>
            </a:r>
          </a:p>
          <a:p>
            <a:pPr algn="ctr"/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روش رایج برای تعریف اضافه وزن و چاقی در </a:t>
            </a:r>
          </a:p>
          <a:p>
            <a:pPr algn="ctr"/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کودکان و نوجوانان </a:t>
            </a:r>
            <a:r>
              <a:rPr lang="en-US" sz="3200" dirty="0" smtClean="0">
                <a:solidFill>
                  <a:schemeClr val="tx1"/>
                </a:solidFill>
                <a:cs typeface="B Mitra" pitchFamily="2" charset="-78"/>
              </a:rPr>
              <a:t>BMI</a:t>
            </a:r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 است.</a:t>
            </a:r>
          </a:p>
          <a:p>
            <a:pPr algn="ctr"/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71802" y="642918"/>
            <a:ext cx="3143272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Mitra" pitchFamily="2" charset="-78"/>
              </a:rPr>
              <a:t>تعریف چاقی</a:t>
            </a:r>
            <a:endParaRPr lang="fa-IR" sz="3600" dirty="0">
              <a:cs typeface="B Mitra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53000">
                <a:srgbClr val="D4DEFF"/>
              </a:gs>
              <a:gs pos="53000">
                <a:srgbClr val="D4DEFF"/>
              </a:gs>
              <a:gs pos="53000">
                <a:srgbClr val="D4DEFF"/>
              </a:gs>
              <a:gs pos="53000">
                <a:srgbClr val="D4DEFF"/>
              </a:gs>
              <a:gs pos="53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" name="Picture 5" descr="BM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4084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BM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513" y="1143000"/>
            <a:ext cx="44084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Brace 4"/>
          <p:cNvSpPr/>
          <p:nvPr/>
        </p:nvSpPr>
        <p:spPr>
          <a:xfrm>
            <a:off x="8215338" y="2786058"/>
            <a:ext cx="214314" cy="71438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Brace 6"/>
          <p:cNvSpPr/>
          <p:nvPr/>
        </p:nvSpPr>
        <p:spPr>
          <a:xfrm>
            <a:off x="3571868" y="2000240"/>
            <a:ext cx="142876" cy="500066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500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endParaRPr lang="fa-IR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>
              <a:lnSpc>
                <a:spcPct val="200000"/>
              </a:lnSpc>
            </a:pPr>
            <a:endParaRPr lang="fa-IR" sz="2400" dirty="0">
              <a:solidFill>
                <a:schemeClr val="tx1"/>
              </a:solidFill>
              <a:cs typeface="B Mitra" pitchFamily="2" charset="-78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6666"/>
                </a:solidFill>
                <a:cs typeface="B Mitra" pitchFamily="2" charset="-78"/>
              </a:rPr>
              <a:t>چاقی در سنین قبل از مدرسه کمترین حد خود را دارد و بعد سیر صعودی پیدا می کند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70C0"/>
                </a:solidFill>
                <a:cs typeface="B Mitra" pitchFamily="2" charset="-78"/>
              </a:rPr>
              <a:t> کلیشادی و همکاران نیز با مطالعه ای در 21111 کودک و نوجوان 18-6 سال از 23 استان کشور ، شیوع اضافه وزن و چاقی را به ترتیب 8/8% و 4/5% اعلام نموده اند که تقریبا در دختران و پسران از شیوع برابری برخوردار است .   </a:t>
            </a:r>
            <a:endParaRPr lang="fa-IR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7030A0"/>
                </a:solidFill>
                <a:cs typeface="B Mitra" pitchFamily="2" charset="-78"/>
              </a:rPr>
              <a:t> گزارش وزارت بهداشت  در مورد اضافه وزن و چاقی در گروه سنی 24-15 سال : 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rgbClr val="7030A0"/>
                </a:solidFill>
                <a:cs typeface="B Mitra" pitchFamily="2" charset="-78"/>
              </a:rPr>
              <a:t>     پسران : 14/7% و 4/2%                                    دختران: 19/3% و 6/3%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928926" y="500042"/>
            <a:ext cx="2928958" cy="1285884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428992" y="642918"/>
            <a:ext cx="2081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amran" pitchFamily="2" charset="-78"/>
              </a:rPr>
              <a:t>شیوع چاقی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Kamran" pitchFamily="2" charset="-78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  <a:alpha val="1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 شیوع اضافه وزن و چاقی در </a:t>
            </a:r>
          </a:p>
          <a:p>
            <a:pPr algn="ctr"/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نوآموزان بدو ورود به دبستان</a:t>
            </a:r>
          </a:p>
          <a:p>
            <a:pPr algn="ctr"/>
            <a:endParaRPr lang="fa-I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  <a:p>
            <a:pPr algn="ctr"/>
            <a:endParaRPr lang="fa-IR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785926"/>
            <a:ext cx="71497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2800" dirty="0">
              <a:cs typeface="B Mitr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5852" y="2857496"/>
          <a:ext cx="6477024" cy="1714512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2159008"/>
                <a:gridCol w="2159008"/>
                <a:gridCol w="2159008"/>
              </a:tblGrid>
              <a:tr h="571504">
                <a:tc>
                  <a:txBody>
                    <a:bodyPr/>
                    <a:lstStyle/>
                    <a:p>
                      <a:pPr algn="ctr" rtl="1"/>
                      <a:endParaRPr lang="fa-IR" sz="28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0" dirty="0" smtClean="0">
                          <a:solidFill>
                            <a:srgbClr val="7030A0"/>
                          </a:solidFill>
                          <a:cs typeface="B Mitra" pitchFamily="2" charset="-78"/>
                        </a:rPr>
                        <a:t>درصد اضافه وزن</a:t>
                      </a:r>
                      <a:endParaRPr lang="fa-IR" sz="2800" b="0" dirty="0">
                        <a:solidFill>
                          <a:srgbClr val="7030A0"/>
                        </a:solidFill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0" dirty="0" smtClean="0">
                          <a:solidFill>
                            <a:srgbClr val="7030A0"/>
                          </a:solidFill>
                          <a:cs typeface="B Mitra" pitchFamily="2" charset="-78"/>
                        </a:rPr>
                        <a:t>درصد</a:t>
                      </a:r>
                      <a:r>
                        <a:rPr lang="fa-IR" sz="2800" b="0" baseline="0" dirty="0" smtClean="0">
                          <a:solidFill>
                            <a:srgbClr val="7030A0"/>
                          </a:solidFill>
                          <a:cs typeface="B Mitra" pitchFamily="2" charset="-78"/>
                        </a:rPr>
                        <a:t> </a:t>
                      </a:r>
                      <a:r>
                        <a:rPr lang="fa-IR" sz="2800" b="0" dirty="0" smtClean="0">
                          <a:solidFill>
                            <a:srgbClr val="7030A0"/>
                          </a:solidFill>
                          <a:cs typeface="B Mitra" pitchFamily="2" charset="-78"/>
                        </a:rPr>
                        <a:t>چاقی</a:t>
                      </a:r>
                      <a:endParaRPr lang="fa-IR" sz="2800" b="0" dirty="0">
                        <a:solidFill>
                          <a:srgbClr val="7030A0"/>
                        </a:solidFill>
                        <a:cs typeface="B Mitra" pitchFamily="2" charset="-78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FF0000"/>
                          </a:solidFill>
                          <a:cs typeface="B Mitra" pitchFamily="2" charset="-78"/>
                        </a:rPr>
                        <a:t>قم</a:t>
                      </a:r>
                      <a:endParaRPr lang="fa-IR" sz="2800" dirty="0">
                        <a:solidFill>
                          <a:srgbClr val="FF0000"/>
                        </a:solidFill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FF0000"/>
                          </a:solidFill>
                          <a:cs typeface="B Mitra" pitchFamily="2" charset="-78"/>
                        </a:rPr>
                        <a:t>6/3</a:t>
                      </a:r>
                      <a:endParaRPr lang="fa-IR" sz="2800" dirty="0">
                        <a:solidFill>
                          <a:srgbClr val="FF0000"/>
                        </a:solidFill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FF0000"/>
                          </a:solidFill>
                          <a:cs typeface="B Mitra" pitchFamily="2" charset="-78"/>
                        </a:rPr>
                        <a:t>5/3</a:t>
                      </a:r>
                      <a:endParaRPr lang="fa-IR" sz="2800" dirty="0">
                        <a:solidFill>
                          <a:srgbClr val="FF0000"/>
                        </a:solidFill>
                        <a:cs typeface="B Mitra" pitchFamily="2" charset="-78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7030A0"/>
                          </a:solidFill>
                          <a:cs typeface="B Mitra" pitchFamily="2" charset="-78"/>
                        </a:rPr>
                        <a:t>ایران</a:t>
                      </a:r>
                      <a:endParaRPr lang="fa-IR" sz="2800" dirty="0">
                        <a:solidFill>
                          <a:srgbClr val="7030A0"/>
                        </a:solidFill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7030A0"/>
                          </a:solidFill>
                          <a:cs typeface="B Mitra" pitchFamily="2" charset="-78"/>
                        </a:rPr>
                        <a:t>10/9</a:t>
                      </a:r>
                      <a:endParaRPr lang="fa-IR" sz="2800" dirty="0">
                        <a:solidFill>
                          <a:srgbClr val="7030A0"/>
                        </a:solidFill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7030A0"/>
                          </a:solidFill>
                          <a:cs typeface="B Mitra" pitchFamily="2" charset="-78"/>
                        </a:rPr>
                        <a:t>3/4</a:t>
                      </a:r>
                      <a:endParaRPr lang="fa-IR" sz="2800" dirty="0">
                        <a:solidFill>
                          <a:srgbClr val="7030A0"/>
                        </a:solidFill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1- عوارض جسمی :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هیپرلیپیدمی ، بلوغ زودرس ، دیابت نوع 2 ، پرفشاری خون ، آپنه در هنگام خواب و افزایش شیوع برخی سرطان ها .  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2- عوارض روحی :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افزایش سطح اضطراب ، احساس شرم ، افسردگی .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3- عوارض اجتماعی :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کاهش کیفیت زندگی ، دستاوردهای تحصیلی ، توانایی تمرکز و توجه، آزار توسط همسالان.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4678" y="571480"/>
            <a:ext cx="247696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عوارض چاقی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5500702"/>
            <a:ext cx="759214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در کودکان چاق ، شیوع چاقی بزرگسالی ، 3-2 برابر کودکان غیر چاق است.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5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5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5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847393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400" dirty="0" smtClean="0">
                <a:cs typeface="B Mitra" pitchFamily="2" charset="-78"/>
              </a:rPr>
              <a:t>بستری شدن کودکان و نوجوانان چاق 19-2 سال بین سال های 1999 و 2005 به دلیل مشکلات ناشی از چاقی مانند دیابت ، آسم ، بیماری های کیسه صفرا ، عفونتهای پوستی ، عوارض بارداری ، افسردگی و دیگر مشکلات روانی </a:t>
            </a:r>
            <a:r>
              <a:rPr lang="fa-IR" sz="2400" dirty="0" smtClean="0">
                <a:solidFill>
                  <a:srgbClr val="00B050"/>
                </a:solidFill>
                <a:cs typeface="B Mitra" pitchFamily="2" charset="-78"/>
              </a:rPr>
              <a:t>دو برابر </a:t>
            </a:r>
            <a:r>
              <a:rPr lang="fa-IR" sz="2400" dirty="0" smtClean="0">
                <a:cs typeface="B Mitra" pitchFamily="2" charset="-78"/>
              </a:rPr>
              <a:t>شده است 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400" dirty="0" smtClean="0">
                <a:cs typeface="B Mitra" pitchFamily="2" charset="-78"/>
              </a:rPr>
              <a:t> مطالعات نشان داده اند که مدت بستری شدن کودکان چاق تقریبا یک روز بیشتر از سایر کودکان است.    </a:t>
            </a:r>
            <a:endParaRPr lang="fa-IR" sz="2400" dirty="0"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500042"/>
            <a:ext cx="2093843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a-I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عوارض چاقی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  <a:alpha val="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  <a:endParaRPr lang="fa-IR" sz="3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2285984" y="500042"/>
            <a:ext cx="4643470" cy="1357322"/>
          </a:xfrm>
          <a:prstGeom prst="ribb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B Mitra" pitchFamily="2" charset="-78"/>
              </a:rPr>
              <a:t>عوامل ایجادکننده چاقی</a:t>
            </a:r>
            <a:endParaRPr lang="fa-IR" sz="3200" dirty="0">
              <a:solidFill>
                <a:srgbClr val="C00000"/>
              </a:solidFill>
              <a:cs typeface="B Mitr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2500306"/>
            <a:ext cx="54569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1- الگوها و عادات غذایی نادرست</a:t>
            </a:r>
          </a:p>
          <a:p>
            <a:pPr algn="ctr"/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2- کمبود فعالیت بدنی</a:t>
            </a:r>
          </a:p>
          <a:p>
            <a:pPr algn="ctr"/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6146" name="Picture 2" descr="D:\Users\ali\Desktop\hoda2\pictures\55f82a921ac2452cb65697e89de391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3286128" cy="2738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1985</TotalTime>
  <Words>874</Words>
  <Application>Microsoft Office PowerPoint</Application>
  <PresentationFormat>On-screen Show (4:3)</PresentationFormat>
  <Paragraphs>175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Foundry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maghavase</cp:lastModifiedBy>
  <cp:revision>99</cp:revision>
  <dcterms:created xsi:type="dcterms:W3CDTF">2010-08-21T07:03:04Z</dcterms:created>
  <dcterms:modified xsi:type="dcterms:W3CDTF">2011-02-23T06:28:46Z</dcterms:modified>
</cp:coreProperties>
</file>