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5"/>
  </p:notesMasterIdLst>
  <p:sldIdLst>
    <p:sldId id="283" r:id="rId2"/>
    <p:sldId id="287" r:id="rId3"/>
    <p:sldId id="303" r:id="rId4"/>
    <p:sldId id="334" r:id="rId5"/>
    <p:sldId id="304" r:id="rId6"/>
    <p:sldId id="333" r:id="rId7"/>
    <p:sldId id="286" r:id="rId8"/>
    <p:sldId id="281" r:id="rId9"/>
    <p:sldId id="289" r:id="rId10"/>
    <p:sldId id="290" r:id="rId11"/>
    <p:sldId id="291" r:id="rId12"/>
    <p:sldId id="292" r:id="rId13"/>
    <p:sldId id="294" r:id="rId14"/>
    <p:sldId id="296" r:id="rId15"/>
    <p:sldId id="295" r:id="rId16"/>
    <p:sldId id="297" r:id="rId17"/>
    <p:sldId id="298" r:id="rId18"/>
    <p:sldId id="299" r:id="rId19"/>
    <p:sldId id="300" r:id="rId20"/>
    <p:sldId id="328" r:id="rId21"/>
    <p:sldId id="331" r:id="rId22"/>
    <p:sldId id="332" r:id="rId23"/>
    <p:sldId id="311" r:id="rId24"/>
    <p:sldId id="312" r:id="rId25"/>
    <p:sldId id="313" r:id="rId26"/>
    <p:sldId id="318" r:id="rId27"/>
    <p:sldId id="307" r:id="rId28"/>
    <p:sldId id="314" r:id="rId29"/>
    <p:sldId id="316" r:id="rId30"/>
    <p:sldId id="317" r:id="rId31"/>
    <p:sldId id="308" r:id="rId32"/>
    <p:sldId id="309" r:id="rId33"/>
    <p:sldId id="310" r:id="rId34"/>
    <p:sldId id="319" r:id="rId35"/>
    <p:sldId id="320" r:id="rId36"/>
    <p:sldId id="324" r:id="rId37"/>
    <p:sldId id="321" r:id="rId38"/>
    <p:sldId id="322" r:id="rId39"/>
    <p:sldId id="323" r:id="rId40"/>
    <p:sldId id="325" r:id="rId41"/>
    <p:sldId id="326" r:id="rId42"/>
    <p:sldId id="327" r:id="rId43"/>
    <p:sldId id="302" r:id="rId4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C305"/>
    <a:srgbClr val="AC8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C1D95F-EC8F-4A56-9ED1-24C46EC6AA6D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70F6D1-C019-46C9-9B68-5C927B63E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47000">
              <a:schemeClr val="accent2">
                <a:lumMod val="75000"/>
              </a:schemeClr>
            </a:gs>
            <a:gs pos="61000">
              <a:schemeClr val="accent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CBCC-ED0B-4B64-9DE8-F26A08B61949}" type="datetimeFigureOut">
              <a:rPr lang="fa-IR" smtClean="0"/>
              <a:pPr/>
              <a:t>1431/11/23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1E1B-F98B-4211-BFDA-3DCD1C8CE43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oroshirani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oroshirani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oroshirani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oroshirani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roshirani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oroshirani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roshirani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rgbClr val="000000"/>
                </a:solidFill>
              </a:rPr>
              <a:t>مدرسه ای به وسعت یک اتوبوس !!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ar-SA" sz="2000" dirty="0" smtClean="0">
                <a:solidFill>
                  <a:srgbClr val="000000"/>
                </a:solidFill>
              </a:rPr>
              <a:t>گرگان - دانش آموز عشایر دبستان خرد در منطقه گنبد کاووس در شرایط بسیار سخت و با کمترین امکانات آموزشی در اتوبوسی که بوسیله تراکتور حمل می شود به تحصیل ادامه می دهند.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 descr="524970_or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5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Jadid" pitchFamily="2" charset="-78"/>
              </a:rPr>
              <a:t>فواید مدارس مروج سلامت</a:t>
            </a:r>
            <a:endParaRPr lang="fa-IR" dirty="0">
              <a:solidFill>
                <a:srgbClr val="FFFF00"/>
              </a:solidFill>
              <a:cs typeface="B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00200"/>
            <a:ext cx="7786742" cy="4525963"/>
          </a:xfrm>
        </p:spPr>
        <p:txBody>
          <a:bodyPr>
            <a:normAutofit/>
          </a:bodyPr>
          <a:lstStyle/>
          <a:p>
            <a:pPr lvl="0" algn="just"/>
            <a:r>
              <a:rPr lang="fa-IR" sz="3600" dirty="0" smtClean="0">
                <a:solidFill>
                  <a:srgbClr val="FFFFFF"/>
                </a:solidFill>
              </a:rPr>
              <a:t>تشویق دانش آموزان به ورود در تصمیم گیری ها بسیار مهم است.</a:t>
            </a:r>
            <a:endParaRPr lang="en-US" sz="3600" dirty="0" smtClean="0">
              <a:solidFill>
                <a:srgbClr val="FFFFFF"/>
              </a:solidFill>
            </a:endParaRPr>
          </a:p>
          <a:p>
            <a:pPr lvl="0" algn="just"/>
            <a:r>
              <a:rPr lang="fa-IR" sz="3600" dirty="0" smtClean="0">
                <a:solidFill>
                  <a:srgbClr val="FFFFFF"/>
                </a:solidFill>
              </a:rPr>
              <a:t>یادگیری و تجارب در مدرسه ،دانش آموزان را برای رسیدن به سلامت کامل کمک می کند. </a:t>
            </a:r>
            <a:endParaRPr lang="en-US" sz="3600" dirty="0" smtClean="0">
              <a:solidFill>
                <a:srgbClr val="FFFFFF"/>
              </a:solidFill>
            </a:endParaRPr>
          </a:p>
          <a:p>
            <a:pPr lvl="0" algn="just"/>
            <a:r>
              <a:rPr lang="fa-IR" sz="3600" dirty="0" smtClean="0">
                <a:solidFill>
                  <a:srgbClr val="FFFFFF"/>
                </a:solidFill>
              </a:rPr>
              <a:t>به احتمال زیاد رفتارهای بهداشتی و ارزش های کسب شده در دوران کودکی و نو جوانی در طول زندگی ادامه پیدا می کند.</a:t>
            </a:r>
            <a:endParaRPr lang="en-US" sz="36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142844" y="142852"/>
            <a:ext cx="857256" cy="1428760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01014" cy="5214974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FFFF00"/>
                </a:solidFill>
                <a:cs typeface="B Jadid" pitchFamily="2" charset="-78"/>
              </a:rPr>
              <a:t>هدف كلي :‌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a-IR" dirty="0" smtClean="0">
                <a:solidFill>
                  <a:srgbClr val="FFFFFF"/>
                </a:solidFill>
              </a:rPr>
              <a:t>	</a:t>
            </a:r>
            <a:br>
              <a:rPr lang="fa-IR" dirty="0" smtClean="0">
                <a:solidFill>
                  <a:srgbClr val="FFFFFF"/>
                </a:solidFill>
              </a:rPr>
            </a:br>
            <a:r>
              <a:rPr lang="fa-IR" dirty="0" smtClean="0">
                <a:solidFill>
                  <a:srgbClr val="FFFFFF"/>
                </a:solidFill>
              </a:rPr>
              <a:t>ترويج و استقرار مفاهيم ارتقاي سلامت در بين دانش‌آموزان مدارس كشور از طريق استقرار نظام مدارس مروج سلامت</a:t>
            </a:r>
            <a:endParaRPr lang="fa-IR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357166"/>
            <a:ext cx="857256" cy="1428760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FF00"/>
                </a:solidFill>
              </a:rPr>
              <a:t/>
            </a:r>
            <a:br>
              <a:rPr lang="fa-IR" b="1" dirty="0" smtClean="0">
                <a:solidFill>
                  <a:srgbClr val="FFFF00"/>
                </a:solidFill>
              </a:rPr>
            </a:br>
            <a:r>
              <a:rPr lang="fa-IR" b="1" dirty="0" smtClean="0">
                <a:solidFill>
                  <a:srgbClr val="FFFF00"/>
                </a:solidFill>
              </a:rPr>
              <a:t>اهداف اختصاصی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071546"/>
            <a:ext cx="7429552" cy="5054617"/>
          </a:xfrm>
        </p:spPr>
        <p:txBody>
          <a:bodyPr>
            <a:noAutofit/>
          </a:bodyPr>
          <a:lstStyle/>
          <a:p>
            <a:pPr lvl="0" algn="just"/>
            <a:r>
              <a:rPr lang="fa-IR" sz="2600" dirty="0" smtClean="0">
                <a:solidFill>
                  <a:srgbClr val="FFFFFF"/>
                </a:solidFill>
              </a:rPr>
              <a:t>توانمندسازی دانش آموزان، پرسنل، اولیا و مربیان در زمینه مفاهیم ارتقای سلامت نوجوانان و جوانان و ساختار مدارس مروج سلامت </a:t>
            </a:r>
            <a:endParaRPr lang="en-US" sz="2600" dirty="0" smtClean="0">
              <a:solidFill>
                <a:srgbClr val="FFFFFF"/>
              </a:solidFill>
            </a:endParaRPr>
          </a:p>
          <a:p>
            <a:pPr lvl="0" algn="just"/>
            <a:r>
              <a:rPr lang="fa-IR" sz="2600" dirty="0" smtClean="0">
                <a:solidFill>
                  <a:srgbClr val="FFFFFF"/>
                </a:solidFill>
              </a:rPr>
              <a:t>ارائه خدمات سلامت در یک مجموعه ادغام یافته</a:t>
            </a:r>
            <a:endParaRPr lang="en-US" sz="2600" dirty="0" smtClean="0">
              <a:solidFill>
                <a:srgbClr val="FFFFFF"/>
              </a:solidFill>
            </a:endParaRPr>
          </a:p>
          <a:p>
            <a:pPr lvl="0" algn="just"/>
            <a:r>
              <a:rPr lang="fa-IR" sz="2600" dirty="0" smtClean="0">
                <a:solidFill>
                  <a:srgbClr val="FFFFFF"/>
                </a:solidFill>
              </a:rPr>
              <a:t>بهبود وضعیت بیماریابی و درمان دانش آموزان مبتلا به اختلالات و مشکلات سلامتی </a:t>
            </a:r>
          </a:p>
          <a:p>
            <a:pPr algn="just"/>
            <a:r>
              <a:rPr lang="fa-IR" sz="2600" dirty="0" smtClean="0">
                <a:solidFill>
                  <a:srgbClr val="FFFFFF"/>
                </a:solidFill>
              </a:rPr>
              <a:t>افزایش مشارکت دانش آموزان، کارکنان، اولیا و مربیان در زمینه ارتقای سلامت نوجوانان و جوانان</a:t>
            </a:r>
          </a:p>
          <a:p>
            <a:pPr lvl="0" algn="just"/>
            <a:r>
              <a:rPr lang="fa-IR" sz="2600" dirty="0" smtClean="0">
                <a:solidFill>
                  <a:srgbClr val="FFFFFF"/>
                </a:solidFill>
              </a:rPr>
              <a:t>بهبود الگوهای تغذیه ای دانش آموزان </a:t>
            </a:r>
            <a:endParaRPr lang="en-US" sz="2600" dirty="0" smtClean="0">
              <a:solidFill>
                <a:srgbClr val="FFFFFF"/>
              </a:solidFill>
            </a:endParaRPr>
          </a:p>
          <a:p>
            <a:pPr lvl="0" algn="just"/>
            <a:r>
              <a:rPr lang="fa-IR" sz="2600" dirty="0" smtClean="0">
                <a:solidFill>
                  <a:srgbClr val="FFFFFF"/>
                </a:solidFill>
              </a:rPr>
              <a:t>پیشگیری از رفتارهای مخاطره آمیر سلامت در دانش آموزان </a:t>
            </a:r>
            <a:endParaRPr lang="en-US" sz="2600" dirty="0" smtClean="0">
              <a:solidFill>
                <a:srgbClr val="FFFFFF"/>
              </a:solidFill>
            </a:endParaRPr>
          </a:p>
          <a:p>
            <a:pPr lvl="0" algn="just"/>
            <a:r>
              <a:rPr lang="fa-IR" sz="2600" dirty="0" smtClean="0">
                <a:solidFill>
                  <a:srgbClr val="FFFFFF"/>
                </a:solidFill>
              </a:rPr>
              <a:t>بهبود شرایط فیزیکی و بهداشت محیط در مدارس  </a:t>
            </a:r>
            <a:endParaRPr lang="en-US" sz="2600" dirty="0" smtClean="0">
              <a:solidFill>
                <a:srgbClr val="FFFFFF"/>
              </a:solidFill>
            </a:endParaRPr>
          </a:p>
          <a:p>
            <a:pPr algn="just">
              <a:buNone/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406" y="71414"/>
            <a:ext cx="714380" cy="1214446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FF00"/>
                </a:solidFill>
                <a:cs typeface="B Jadid" pitchFamily="2" charset="-78"/>
              </a:rPr>
              <a:t/>
            </a:r>
            <a:br>
              <a:rPr lang="fa-IR" b="1" dirty="0" smtClean="0">
                <a:solidFill>
                  <a:srgbClr val="FFFF00"/>
                </a:solidFill>
                <a:cs typeface="B Jadid" pitchFamily="2" charset="-78"/>
              </a:rPr>
            </a:br>
            <a:r>
              <a:rPr lang="fa-IR" b="1" dirty="0" smtClean="0">
                <a:solidFill>
                  <a:srgbClr val="FFFF00"/>
                </a:solidFill>
                <a:cs typeface="B Jadid" pitchFamily="2" charset="-78"/>
              </a:rPr>
              <a:t>استراتژی ها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a-IR" sz="3600" b="1" dirty="0" smtClean="0">
                <a:solidFill>
                  <a:srgbClr val="FFFFFF"/>
                </a:solidFill>
              </a:rPr>
              <a:t>سیاست گذاری</a:t>
            </a:r>
            <a:endParaRPr lang="en-US" sz="3600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a-IR" sz="3600" b="1" dirty="0" smtClean="0">
                <a:solidFill>
                  <a:srgbClr val="FFFFFF"/>
                </a:solidFill>
              </a:rPr>
              <a:t>ساختار سازی </a:t>
            </a:r>
            <a:endParaRPr lang="en-US" sz="3600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a-IR" sz="3600" b="1" dirty="0" smtClean="0">
                <a:solidFill>
                  <a:srgbClr val="FFFFFF"/>
                </a:solidFill>
              </a:rPr>
              <a:t>مشارکت </a:t>
            </a:r>
          </a:p>
          <a:p>
            <a:pPr>
              <a:buFont typeface="Wingdings" pitchFamily="2" charset="2"/>
              <a:buChar char="§"/>
            </a:pPr>
            <a:r>
              <a:rPr lang="fa-IR" sz="3600" b="1" dirty="0" smtClean="0">
                <a:solidFill>
                  <a:srgbClr val="FFFFFF"/>
                </a:solidFill>
              </a:rPr>
              <a:t>آموزش 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fa-IR" sz="3600" b="1" dirty="0" smtClean="0">
                <a:solidFill>
                  <a:srgbClr val="FFFFFF"/>
                </a:solidFill>
              </a:rPr>
              <a:t>استقرار نظام </a:t>
            </a:r>
            <a:r>
              <a:rPr lang="en-US" sz="3600" b="1" dirty="0" smtClean="0">
                <a:solidFill>
                  <a:srgbClr val="FFFFFF"/>
                </a:solidFill>
              </a:rPr>
              <a:t>HPS </a:t>
            </a:r>
            <a:endParaRPr lang="fa-IR" sz="3600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357166"/>
            <a:ext cx="857256" cy="1428760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</a:rPr>
              <a:t>1- سیاست گذاری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00"/>
                </a:solidFill>
              </a:rPr>
              <a:t/>
            </a:r>
            <a:br>
              <a:rPr lang="fa-IR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FF"/>
                </a:solidFill>
              </a:rPr>
              <a:t>تدوین و تعهد و انتشار خط مشی نظام مدارس مروج سلامت در سطوح مختلف ستاد – استان – شهرستان و مدرسه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357158" y="357166"/>
            <a:ext cx="857256" cy="1428760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6226196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Jadid" pitchFamily="2" charset="-78"/>
              </a:rPr>
              <a:t>سند همکاری</a:t>
            </a:r>
            <a:endParaRPr lang="fa-IR" dirty="0">
              <a:solidFill>
                <a:srgbClr val="FFFF00"/>
              </a:solidFill>
              <a:cs typeface="B Jadid" pitchFamily="2" charset="-78"/>
            </a:endParaRPr>
          </a:p>
        </p:txBody>
      </p:sp>
      <p:pic>
        <p:nvPicPr>
          <p:cNvPr id="4" name="Picture 2" descr="C:\Documents and Settings\khajat\Desktop\89 توافقنام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14290"/>
            <a:ext cx="4643980" cy="6444553"/>
          </a:xfrm>
        </p:spPr>
      </p:pic>
      <p:sp>
        <p:nvSpPr>
          <p:cNvPr id="5" name="Rounded Rectangle 4"/>
          <p:cNvSpPr/>
          <p:nvPr/>
        </p:nvSpPr>
        <p:spPr>
          <a:xfrm>
            <a:off x="7929586" y="357166"/>
            <a:ext cx="857256" cy="1428760"/>
          </a:xfrm>
          <a:prstGeom prst="roundRect">
            <a:avLst>
              <a:gd name="adj" fmla="val 5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500726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 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fa-IR" b="1" dirty="0" smtClean="0">
                <a:solidFill>
                  <a:srgbClr val="FFFF00"/>
                </a:solidFill>
              </a:rPr>
              <a:t>2- ساختار سازی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00"/>
                </a:solidFill>
              </a:rPr>
              <a:t/>
            </a:r>
            <a:br>
              <a:rPr lang="fa-IR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FF"/>
                </a:solidFill>
              </a:rPr>
              <a:t>تشکیل کمیته های استانی، شهرستانی و مدارس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357158" y="357166"/>
            <a:ext cx="857256" cy="1428760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000660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FF00"/>
                </a:solidFill>
              </a:rPr>
              <a:t>3- مشارکت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00"/>
                </a:solidFill>
              </a:rPr>
              <a:t/>
            </a:r>
            <a:br>
              <a:rPr lang="fa-IR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FF"/>
                </a:solidFill>
              </a:rPr>
              <a:t>جلب مشارکت نهادهای ذیربط همچون استانداری، شهرداری، سازمان نوسازی، توسعه و تجهیز مدارس، انجمن خیرین مدرسه ساز و همچنین جلب مشارکت انجمن اولیاء و مربیان، بهداشتیاران و سازمان بسیج دانش آموزی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357158" y="357166"/>
            <a:ext cx="857256" cy="1428760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929222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FF00"/>
                </a:solidFill>
              </a:rPr>
              <a:t>4- آموزش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00"/>
                </a:solidFill>
              </a:rPr>
              <a:t/>
            </a:r>
            <a:br>
              <a:rPr lang="fa-IR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FF"/>
                </a:solidFill>
              </a:rPr>
              <a:t>آموزش کارشناسان ذیربط دانشگاه علوم پزشکی و سازمان آموزش وپرورش و همچنین آموزش مجریان طرح اعم از مدیران و کادر مدرسه و دانش اموزان و اولیای دانش آموزان در مدارس مجری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357158" y="357166"/>
            <a:ext cx="857256" cy="1428760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FF00"/>
                </a:solidFill>
              </a:rPr>
              <a:t>5- استقرار نظام </a:t>
            </a:r>
            <a:r>
              <a:rPr lang="en-US" b="1" dirty="0" smtClean="0">
                <a:solidFill>
                  <a:srgbClr val="FFFF00"/>
                </a:solidFill>
              </a:rPr>
              <a:t>HPS 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sz="3900" dirty="0" smtClean="0">
                <a:solidFill>
                  <a:srgbClr val="FFFFFF"/>
                </a:solidFill>
              </a:rPr>
              <a:t>1- برنامه جامع آموزش سلامت در مدارس</a:t>
            </a:r>
            <a:r>
              <a:rPr lang="en-US" sz="3900" dirty="0" smtClean="0">
                <a:solidFill>
                  <a:srgbClr val="FFFFFF"/>
                </a:solidFill>
              </a:rPr>
              <a:t/>
            </a:r>
            <a:br>
              <a:rPr lang="en-US" sz="3900" dirty="0" smtClean="0">
                <a:solidFill>
                  <a:srgbClr val="FFFFFF"/>
                </a:solidFill>
              </a:rPr>
            </a:br>
            <a:r>
              <a:rPr lang="fa-IR" sz="3900" dirty="0" smtClean="0">
                <a:solidFill>
                  <a:srgbClr val="FFFFFF"/>
                </a:solidFill>
              </a:rPr>
              <a:t>2- ارائه خدمات بالینی در مدرسه</a:t>
            </a:r>
            <a:r>
              <a:rPr lang="en-US" sz="3900" dirty="0" smtClean="0">
                <a:solidFill>
                  <a:srgbClr val="FFFFFF"/>
                </a:solidFill>
              </a:rPr>
              <a:t/>
            </a:r>
            <a:br>
              <a:rPr lang="en-US" sz="3900" dirty="0" smtClean="0">
                <a:solidFill>
                  <a:srgbClr val="FFFFFF"/>
                </a:solidFill>
              </a:rPr>
            </a:br>
            <a:r>
              <a:rPr lang="fa-IR" sz="3900" dirty="0" smtClean="0">
                <a:solidFill>
                  <a:srgbClr val="FFFFFF"/>
                </a:solidFill>
              </a:rPr>
              <a:t>3- سلامت محیط در مدرسه</a:t>
            </a:r>
            <a:r>
              <a:rPr lang="en-US" sz="3900" dirty="0" smtClean="0">
                <a:solidFill>
                  <a:srgbClr val="FFFFFF"/>
                </a:solidFill>
              </a:rPr>
              <a:t/>
            </a:r>
            <a:br>
              <a:rPr lang="en-US" sz="3900" dirty="0" smtClean="0">
                <a:solidFill>
                  <a:srgbClr val="FFFFFF"/>
                </a:solidFill>
              </a:rPr>
            </a:br>
            <a:r>
              <a:rPr lang="fa-IR" sz="3900" dirty="0" smtClean="0">
                <a:solidFill>
                  <a:srgbClr val="FFFFFF"/>
                </a:solidFill>
              </a:rPr>
              <a:t>4- بهبود تغذیه در مدارس</a:t>
            </a:r>
            <a:r>
              <a:rPr lang="en-US" sz="3900" dirty="0" smtClean="0">
                <a:solidFill>
                  <a:srgbClr val="FFFFFF"/>
                </a:solidFill>
              </a:rPr>
              <a:t/>
            </a:r>
            <a:br>
              <a:rPr lang="en-US" sz="3900" dirty="0" smtClean="0">
                <a:solidFill>
                  <a:srgbClr val="FFFFFF"/>
                </a:solidFill>
              </a:rPr>
            </a:br>
            <a:r>
              <a:rPr lang="fa-IR" sz="3900" dirty="0" smtClean="0">
                <a:solidFill>
                  <a:srgbClr val="FFFFFF"/>
                </a:solidFill>
              </a:rPr>
              <a:t>5- تحرک فیزیکی و فعالیت بدنی در مدارس</a:t>
            </a:r>
            <a:r>
              <a:rPr lang="en-US" sz="3900" dirty="0" smtClean="0">
                <a:solidFill>
                  <a:srgbClr val="FFFFFF"/>
                </a:solidFill>
              </a:rPr>
              <a:t/>
            </a:r>
            <a:br>
              <a:rPr lang="en-US" sz="3900" dirty="0" smtClean="0">
                <a:solidFill>
                  <a:srgbClr val="FFFFFF"/>
                </a:solidFill>
              </a:rPr>
            </a:br>
            <a:r>
              <a:rPr lang="fa-IR" sz="3900" dirty="0" smtClean="0">
                <a:solidFill>
                  <a:srgbClr val="FFFFFF"/>
                </a:solidFill>
              </a:rPr>
              <a:t>6- ارتقای سلامت کارکنان مدرسه</a:t>
            </a:r>
            <a:r>
              <a:rPr lang="en-US" sz="3900" dirty="0" smtClean="0">
                <a:solidFill>
                  <a:srgbClr val="FFFFFF"/>
                </a:solidFill>
              </a:rPr>
              <a:t/>
            </a:r>
            <a:br>
              <a:rPr lang="en-US" sz="3900" dirty="0" smtClean="0">
                <a:solidFill>
                  <a:srgbClr val="FFFFFF"/>
                </a:solidFill>
              </a:rPr>
            </a:br>
            <a:r>
              <a:rPr lang="fa-IR" sz="3900" dirty="0" smtClean="0">
                <a:solidFill>
                  <a:srgbClr val="FFFFFF"/>
                </a:solidFill>
              </a:rPr>
              <a:t>7- خدمات سلامت روان و مشاوره ای در مدارس</a:t>
            </a:r>
            <a:r>
              <a:rPr lang="en-US" sz="3900" dirty="0" smtClean="0">
                <a:solidFill>
                  <a:srgbClr val="FFFFFF"/>
                </a:solidFill>
              </a:rPr>
              <a:t/>
            </a:r>
            <a:br>
              <a:rPr lang="en-US" sz="3900" dirty="0" smtClean="0">
                <a:solidFill>
                  <a:srgbClr val="FFFFFF"/>
                </a:solidFill>
              </a:rPr>
            </a:br>
            <a:r>
              <a:rPr lang="fa-IR" sz="3900" dirty="0" smtClean="0">
                <a:solidFill>
                  <a:srgbClr val="FFFFFF"/>
                </a:solidFill>
              </a:rPr>
              <a:t>8- مشارکت والدین و جامعه در برنامه های ارتقای سلامت در مدارس و شبکه داوطلبان سلامت دانش آموزان</a:t>
            </a:r>
            <a:endParaRPr lang="fa-IR" sz="3900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357166"/>
            <a:ext cx="857256" cy="1428760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524995_or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61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FF00"/>
                </a:solidFill>
              </a:rPr>
              <a:t>عملکرد: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>
                <a:solidFill>
                  <a:srgbClr val="FFFFFF"/>
                </a:solidFill>
              </a:rPr>
              <a:t>تدوین برنامه عملیاتی در راستای دستورالعمل اجرایی طرح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انتخاب مدارس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بررسی اولیه ونیازسنجی مدارس منتخب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پایش وبرآورد هزینه در مدارس منتخب با مشارکت کارشناسان نواحی واداره نوسازی مدارس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برگزاری جلسات توجیهی وآموزشی جهت مجریان طرح (مدیران ومربیان مدارس)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خریداری وتهیه کتابهای بهداشتیاران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پیگیری تهیه بسته های آموزشی به تفکیک گروه هدف دانش آموز، مربیان و والدین</a:t>
            </a:r>
          </a:p>
          <a:p>
            <a:endParaRPr lang="fa-I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fa-IR" sz="3600" dirty="0" smtClean="0">
                <a:solidFill>
                  <a:srgbClr val="FFFFFF"/>
                </a:solidFill>
                <a:cs typeface="B Titr" pitchFamily="2" charset="-78"/>
              </a:rPr>
              <a:t>هزینه برآورد شده برای مدارس مروج سلامت</a:t>
            </a:r>
            <a:r>
              <a:rPr lang="en-US" sz="3600" dirty="0" smtClean="0">
                <a:solidFill>
                  <a:srgbClr val="FFFFFF"/>
                </a:solidFill>
                <a:cs typeface="B Titr" pitchFamily="2" charset="-78"/>
              </a:rPr>
              <a:t/>
            </a:r>
            <a:br>
              <a:rPr lang="en-US" sz="3600" dirty="0" smtClean="0">
                <a:solidFill>
                  <a:srgbClr val="FFFFFF"/>
                </a:solidFill>
                <a:cs typeface="B Titr" pitchFamily="2" charset="-78"/>
              </a:rPr>
            </a:br>
            <a:r>
              <a:rPr lang="fa-IR" sz="1600" dirty="0" smtClean="0">
                <a:solidFill>
                  <a:srgbClr val="FFFFFF"/>
                </a:solidFill>
                <a:cs typeface="B Titr" pitchFamily="2" charset="-78"/>
              </a:rPr>
              <a:t>در فاز اول فقط مقطع ابتدایی</a:t>
            </a:r>
            <a:r>
              <a:rPr lang="en-US" sz="1600" dirty="0" smtClean="0">
                <a:solidFill>
                  <a:srgbClr val="FFFFFF"/>
                </a:solidFill>
                <a:cs typeface="B Titr" pitchFamily="2" charset="-78"/>
              </a:rPr>
              <a:t> </a:t>
            </a:r>
            <a:r>
              <a:rPr lang="fa-IR" sz="1600" dirty="0" smtClean="0">
                <a:solidFill>
                  <a:srgbClr val="FFFFFF"/>
                </a:solidFill>
                <a:cs typeface="B Titr" pitchFamily="2" charset="-78"/>
              </a:rPr>
              <a:t> برآورد شد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5" y="1428735"/>
          <a:ext cx="8186766" cy="51435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28922"/>
                <a:gridCol w="2728922"/>
                <a:gridCol w="2728922"/>
              </a:tblGrid>
              <a:tr h="39565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نام مدرسه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هزینه بآورد شده(ده هزار ریال)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درصد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محمود تهرانی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103700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35.86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طلوع آزادی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8200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2.83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کرباسی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5150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1.78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دیباجی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14000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4.84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میرزای شیرازی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8500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2.93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صدیقه کیوه چیان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65000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22.47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نور علم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39300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13.59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عبدالهی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2300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0.79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ائمه اطهار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9000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3.11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شاهد مریم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9500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3.28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شاهد امیدهای انقلاب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24500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8.47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5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Homa"/>
                        </a:rPr>
                        <a:t>جمع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289150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B Titr"/>
                        </a:rPr>
                        <a:t>100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دستورالعمل اجرایی طرح</a:t>
            </a:r>
            <a:endParaRPr lang="fa-IR" dirty="0">
              <a:solidFill>
                <a:srgbClr val="FFFF00"/>
              </a:solidFill>
            </a:endParaRPr>
          </a:p>
        </p:txBody>
      </p:sp>
      <p:pic>
        <p:nvPicPr>
          <p:cNvPr id="1026" name="Picture 2" descr="N:\خواجات\fff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84366">
            <a:off x="2972172" y="1600200"/>
            <a:ext cx="3528654" cy="475775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hajat\Desktop\مدارس مروج سلامت\New Folder\7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22"/>
            <a:ext cx="6286544" cy="6837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khajat\Desktop\مدارس مروج سلامت\New Folder\5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215106" cy="800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hajat\Desktop\مدارس مروج سلامت\New Folder\6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286544" cy="800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نتایج پایش ونیاز سنجی مدارس منتخب طرح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HPS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1547"/>
          <a:ext cx="8229600" cy="55634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977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ناحیه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نام مدرسه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جنس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تعداد دانش آموز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نام مدیر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نام مربی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بهداشتیار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دستور العمل اجرایی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وضعیت بهداشت محیط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6479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1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صديقه گيوه چيان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206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مهدی مظفری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رسیده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نسبتاً خوب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977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1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پيروزي (2) ْ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350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احمد عابدي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رسیده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Arial"/>
                          <a:ea typeface="Times New Roman"/>
                          <a:cs typeface="B Lotus" pitchFamily="2" charset="-78"/>
                        </a:rPr>
                        <a:t>نا مناسب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260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1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مريم (شاهد) ْ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300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صديقه سادات چاوشي زاده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خانم فلاح پور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رسیده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نسبتاً خوب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977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2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عبداللهي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291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خانم خان زاده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خانم عسکری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رسیده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خوب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977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2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معصوميه 2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6479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2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محمودتهراني (1) ْ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626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مريم آزاد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خانم آزاد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رسیده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خوب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977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3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كرباسي (1) ْ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250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امير معماريان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رسیده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خوب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6479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3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ائمه اطهار(ع )(2) ْ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220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خانم اکبری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خانم بهمنی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نرسیده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خوب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977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3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استاد شهریار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476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آقای گایینی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آقای همتی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نرسیده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Arial"/>
                          <a:ea typeface="Times New Roman"/>
                          <a:cs typeface="B Lotus" pitchFamily="2" charset="-78"/>
                        </a:rPr>
                        <a:t>نا مناسب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977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4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آيت اله ديباجي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353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خانم محمد زاده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خانم ازگلی نژاد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رسیده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خوب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977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4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صدوق 1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نیازمند به بازدید مجدد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6479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00"/>
                          </a:solidFill>
                          <a:cs typeface="B Lotus" pitchFamily="2" charset="-78"/>
                        </a:rPr>
                        <a:t>4</a:t>
                      </a:r>
                      <a:endParaRPr lang="fa-IR" dirty="0">
                        <a:solidFill>
                          <a:srgbClr val="0000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شاهد امیدهای انقلاب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255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-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آقای یوسف علی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دارد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رسیده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خوب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لیست مدارس طرح </a:t>
            </a:r>
            <a:r>
              <a:rPr lang="en-US" sz="3600" dirty="0" smtClean="0">
                <a:solidFill>
                  <a:srgbClr val="FFFF00"/>
                </a:solidFill>
                <a:cs typeface="B Titr" pitchFamily="2" charset="-78"/>
              </a:rPr>
              <a:t>HPS</a:t>
            </a:r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(ابتدایی)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19" y="1142984"/>
          <a:ext cx="8251511" cy="52685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7700"/>
                <a:gridCol w="1567804"/>
                <a:gridCol w="1022026"/>
                <a:gridCol w="1142992"/>
                <a:gridCol w="2781280"/>
                <a:gridCol w="1049709"/>
              </a:tblGrid>
              <a:tr h="4286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ناحیه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نام مدرسه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جنس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نام مدیر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آدرس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000" b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مرکز </a:t>
                      </a:r>
                      <a:r>
                        <a:rPr lang="fa-IR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بهداشتی درمانی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207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صديقه گيوه چيان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آقای مظفری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قم خيابان آذرك کوچه 90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شهدا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60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نور علم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آقای موسوی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15 خرداد- کوچه 55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مسجد جامع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مريم (شاهد) ْ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خانم اعظم رافع مطلق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خيابان انقلاب كوچه 50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شهدا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2073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عبداللهي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خانم مهین خانزاده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قم ـنيروگاه جنب پل هوايي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عبداللهی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36508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میزای شیرازی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آقای کربلایی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خیابان ایستگاه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پنبه چی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07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محمودتهراني (1) ْ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مريم آزاد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قم ـ زندآباد45متري كشاورزنبش كوچه شماره 18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الزهرا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6000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كرباسي (1) ْ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امير معماريان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ميدان امام 16متري فلسطين ك 10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چمران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6868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ائمه اطهار(ع )(2) ْ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عليرضا حيدري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 انصارالحسين مقابل دبيرستان حضرت فاطمه (س ) ْ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شهرک امام حسن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طلوع آزادي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آقای عزیزاللهی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 امام خميني -  20 متری شهید بهشتی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چمران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آيت اله ديباجي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زهرا محمدخاني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شهرك ايثار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امام خمینی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صدوق 1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پسرانه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رضا شعباني نژاد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خ دورشهركوچه شماره 10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زارعی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30622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Lotus" pitchFamily="2" charset="-78"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شاهد امیدهای انقلاب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بلوارامین </a:t>
                      </a:r>
                      <a:r>
                        <a:rPr lang="fa-I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Lotus" pitchFamily="2" charset="-78"/>
                        </a:rPr>
                        <a:t>–</a:t>
                      </a:r>
                      <a:r>
                        <a:rPr lang="fa-I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 کوچه 53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Lotus" pitchFamily="2" charset="-78"/>
                        </a:rPr>
                        <a:t>امام خمینی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لیست مدارس طرح </a:t>
            </a:r>
            <a:r>
              <a:rPr lang="en-US" sz="3600" dirty="0" smtClean="0">
                <a:solidFill>
                  <a:srgbClr val="FFFF00"/>
                </a:solidFill>
                <a:cs typeface="B Titr" pitchFamily="2" charset="-78"/>
              </a:rPr>
              <a:t>HPS</a:t>
            </a:r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(راهنمایی ودبیرستان)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8" y="1357300"/>
          <a:ext cx="8072491" cy="50044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14439"/>
                <a:gridCol w="1517322"/>
                <a:gridCol w="1142992"/>
                <a:gridCol w="889628"/>
                <a:gridCol w="2701272"/>
                <a:gridCol w="1006838"/>
              </a:tblGrid>
              <a:tr h="5038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ناحیه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نام مدرسه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1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جنس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نام مدیر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آدرس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مرکز بهداشتی درمانی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7149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شاهد رضویان(راهنمایی)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زهرا سلطانی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باجک-کوی 69 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سلامت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0385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شاهد رضویه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صحفی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باجک- کوی 69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سلامت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0385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معصومه (راهنمایی)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3158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هنرستان تربيت بدني فخري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خیابان نیروگاه – میدان توحید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عبداللهی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اخوان کریمی(1)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مرادی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خیابان امام-30متری کیوانفر-کوچه 24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پنبه </a:t>
                      </a:r>
                      <a:r>
                        <a:rPr lang="fa-IR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چی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فرهنگ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پاژنگ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خیابان 45متری مدرس-خ سینای جنوبی-تقوا 4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چمران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علی ابن موسی الرضا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دخترانه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اکرم بختیاری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انتهای 20 متری امام حسین (ع)-دانیال 30 – سمت راست</a:t>
                      </a:r>
                      <a:endParaRPr lang="en-US" sz="1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امام </a:t>
                      </a:r>
                      <a:r>
                        <a:rPr lang="fa-IR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خمینی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0385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Mitra"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B Mitr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B Mitr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B Mitr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B Mitr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B Mitr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dirty="0" smtClean="0">
                <a:solidFill>
                  <a:srgbClr val="FFFF00"/>
                </a:solidFill>
              </a:rPr>
              <a:t>انتظارات دانشگاه علوم پزشکی از سازمانها وارگانها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a-IR" dirty="0" smtClean="0">
                <a:solidFill>
                  <a:srgbClr val="FFFF00"/>
                </a:solidFill>
              </a:rPr>
              <a:t>شهرداري</a:t>
            </a: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تامين سطل زباله مدارس با استانداردهاي بهداشتي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پوشاندن جويهاي اطراف مدرسه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ايجاد فضاي سبز در مدارس داراي شرايط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انتقال دامداريها به مكاني ديگر از مجاورت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تهيه نيمكتهاي بتوني جهت حياط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تهيه ميزهاي تنيس روي ميز بتوني جهت ترويج فرهنگ ورزش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زيباسازي و رنگ آميزي ديوارهاي خارجي آموزشگاه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بهسازي محيط اطراف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بازسازي آسفالت حياط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جمع آوري فروشندگان دوره گرد اطراف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همكاري در واگذاري تعدادي از تابلوهاي تبليغاتي در مناطق پر رفت و آمد در زمانهاي مناسب و محدود جهت ارائه پيام هاي بهداشتي به عموم مردم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24975_or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انتظارات دانشگاه علوم پزشکی از سازمانها وارگانها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FFFF00"/>
                </a:solidFill>
              </a:rPr>
              <a:t>بهزيستي</a:t>
            </a:r>
            <a:endParaRPr lang="en-US" b="1" dirty="0" smtClean="0">
              <a:solidFill>
                <a:srgbClr val="FFFF00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تامين سمعك و عينك دانش آموزان بي بضاعت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اجراي طرح هاي توانبخشي از جمله بينايي سنجي – شنوايي سنجي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همكاري در امر آموزش بهداشت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همكاري همه جانبه در مشاوره روان- اعتياد –فرار دانش آموزان و ...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انتظارات دانشگاه علوم پزشکی از سازمانها وارگانها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a-IR" dirty="0" smtClean="0">
                <a:solidFill>
                  <a:srgbClr val="FFFF00"/>
                </a:solidFill>
              </a:rPr>
              <a:t>هلال احمر 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تهيه وسايل كمكهاي اوليه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آموزش كمكهاي اوليه در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ارائه خدمات حمايتي به دانش آموزان بي بضاعت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استفاده از امكانات هلال احمر در زمينه پيشبرد اهداف بهداشتي (نيروي انساني- فضاي فيزيكي- بودجه )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همكاري در امر تامين وسايل كمك آموزشي</a:t>
            </a:r>
            <a:br>
              <a:rPr lang="fa-IR" dirty="0" smtClean="0">
                <a:solidFill>
                  <a:srgbClr val="FFFFFF"/>
                </a:solidFill>
              </a:rPr>
            </a:br>
            <a:r>
              <a:rPr lang="fa-IR" dirty="0" smtClean="0">
                <a:solidFill>
                  <a:srgbClr val="FFFFFF"/>
                </a:solidFill>
              </a:rPr>
              <a:t> ( پوستر- پمفلت)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برگزاري اردوهاي تشويقي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همكاري در امر تشويق دانش آموزان در خصوص ارائه امداد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انتظارات دانشگاه علوم پزشکی از سازمانها وارگانها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solidFill>
                  <a:srgbClr val="FFFF00"/>
                </a:solidFill>
              </a:rPr>
              <a:t>جهاد كشاورزي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تامين شير دانش آموزان مدارس 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تامين تغذيه رايگان دانش آموزان بي بضاعت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همكاري در امر آموزش بهداشت در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تهيه وسايل كمك آموزشي (پوستر، پمفلت) جهت ترويج رفتارهاي بهداشتي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انتظارات دانشگاه علوم پزشکی از سازمانها وارگانها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solidFill>
                  <a:srgbClr val="FFFF00"/>
                </a:solidFill>
              </a:rPr>
              <a:t>صدا و سيما </a:t>
            </a:r>
            <a:endParaRPr lang="en-US" dirty="0" smtClean="0">
              <a:solidFill>
                <a:srgbClr val="FFFF00"/>
              </a:solidFill>
            </a:endParaRPr>
          </a:p>
          <a:p>
            <a:pPr lvl="0" algn="just"/>
            <a:r>
              <a:rPr lang="fa-IR" dirty="0" smtClean="0">
                <a:solidFill>
                  <a:srgbClr val="FFFFFF"/>
                </a:solidFill>
              </a:rPr>
              <a:t>اطلاع رساني در زمينه معرفی طرح مدارس مروج سلامت</a:t>
            </a:r>
            <a:endParaRPr lang="en-US" dirty="0" smtClean="0">
              <a:solidFill>
                <a:srgbClr val="FFFFFF"/>
              </a:solidFill>
            </a:endParaRPr>
          </a:p>
          <a:p>
            <a:pPr lvl="0" algn="just"/>
            <a:r>
              <a:rPr lang="fa-IR" dirty="0" smtClean="0">
                <a:solidFill>
                  <a:srgbClr val="FFFFFF"/>
                </a:solidFill>
              </a:rPr>
              <a:t>پوشش خبري مناسبتهاي بهداشتي و انجام برنامه ها در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 algn="just"/>
            <a:r>
              <a:rPr lang="fa-IR" dirty="0" smtClean="0">
                <a:solidFill>
                  <a:srgbClr val="FFFFFF"/>
                </a:solidFill>
              </a:rPr>
              <a:t>ساخت فيلم هاي آموزشي در خصوص مسائل مختلف بهداشتی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انتظارات دانشگاه علوم پزشکی از سازمانها وارگانها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solidFill>
                  <a:srgbClr val="FFFF00"/>
                </a:solidFill>
              </a:rPr>
              <a:t>سازمان آب و فاضلاب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تهيه آب شيرين و بهداشتي موردنياز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آموزش مفاهيم بهداشتي در خصوص آب 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بازديد دانش آموزان از اين سازمان 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انتظارات دانشگاه علوم پزشکی از سازمانها وارگانها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solidFill>
                  <a:srgbClr val="FFFF00"/>
                </a:solidFill>
              </a:rPr>
              <a:t>نوسازي مدارس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رعايت استانداردهاي بهداشتي هنگام بناي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بازسازي و بهسازي سرويسهاي بهداشتي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اجراي طرح لوله كشي صابون مايع 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انتظارات دانشگاه علوم پزشکی از سازمانها وارگانها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solidFill>
                  <a:srgbClr val="FFFF00"/>
                </a:solidFill>
              </a:rPr>
              <a:t>محيط زيست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توسعه فضاي سبز در مدارس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بازديد دانش اموزان از موزه حيات وحش(رايگان)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بازيافت كاغذ در سطلهاي مخصوص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همكاري در امر آموزش بهداشت 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انتظارات دانشگاه علوم پزشکی از سازمانها وارگانها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solidFill>
                  <a:srgbClr val="FFFF00"/>
                </a:solidFill>
              </a:rPr>
              <a:t>كميته امداد امام خميني (ره)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a-IR" dirty="0" smtClean="0">
                <a:solidFill>
                  <a:srgbClr val="FFFFFF"/>
                </a:solidFill>
              </a:rPr>
              <a:t>همكاري در ارائه خدمات حمايتي به دانش آموزان بي بضاعت (عينك ، سمعك و ...)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انتظارات دانشگاه علوم پزشکی از سازمانها وارگانها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solidFill>
                  <a:srgbClr val="FFFF00"/>
                </a:solidFill>
              </a:rPr>
              <a:t>انتقال خون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همكاري در امر آموزش بهداشت (ايدز – هپاتيت و بيماريهاي خوني)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fa-IR" dirty="0" smtClean="0">
                <a:solidFill>
                  <a:srgbClr val="FFFFFF"/>
                </a:solidFill>
              </a:rPr>
              <a:t>آشناسازي دانش آموزان با اهداف سازمان انتقال خون و تعيين گروه هاي خوني و ...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1643074"/>
          </a:xfrm>
        </p:spPr>
        <p:txBody>
          <a:bodyPr>
            <a:normAutofit/>
          </a:bodyPr>
          <a:lstStyle/>
          <a:p>
            <a:r>
              <a:rPr lang="fa-IR" sz="8000" dirty="0" smtClean="0">
                <a:solidFill>
                  <a:srgbClr val="FFFF00"/>
                </a:solidFill>
                <a:cs typeface="B Jadid" pitchFamily="2" charset="-78"/>
              </a:rPr>
              <a:t>خدا قوت</a:t>
            </a:r>
            <a:endParaRPr lang="fa-IR" sz="8000" dirty="0">
              <a:solidFill>
                <a:srgbClr val="FFFF00"/>
              </a:solidFill>
              <a:cs typeface="B Jadid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525012_ori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41" y="-24"/>
            <a:ext cx="9116191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</a:bodyPr>
          <a:lstStyle/>
          <a:p>
            <a:r>
              <a:rPr lang="fa-IR" sz="9600" dirty="0" smtClean="0">
                <a:solidFill>
                  <a:srgbClr val="FFFF00"/>
                </a:solidFill>
                <a:cs typeface="B Titr" pitchFamily="2" charset="-78"/>
              </a:rPr>
              <a:t>خدا قوت</a:t>
            </a:r>
            <a:endParaRPr lang="fa-IR" sz="96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524963_or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524971_or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5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525015_or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1214446" cy="1714512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itle 1"/>
          <p:cNvSpPr txBox="1">
            <a:spLocks/>
          </p:cNvSpPr>
          <p:nvPr/>
        </p:nvSpPr>
        <p:spPr>
          <a:xfrm>
            <a:off x="214282" y="1571612"/>
            <a:ext cx="8643998" cy="335758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2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anNastaliq" pitchFamily="18" charset="0"/>
              <a:ea typeface="+mn-ea"/>
              <a:cs typeface="B Jadi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ranNastaliq" pitchFamily="18" charset="0"/>
                <a:ea typeface="+mn-ea"/>
                <a:cs typeface="B Jadid" pitchFamily="2" charset="-78"/>
              </a:rPr>
              <a:t>مدارس مروج سلامت</a:t>
            </a:r>
            <a:br>
              <a:rPr kumimoji="0" lang="fa-IR" sz="22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ranNastaliq" pitchFamily="18" charset="0"/>
                <a:ea typeface="+mn-ea"/>
                <a:cs typeface="B Jadid" pitchFamily="2" charset="-78"/>
              </a:rPr>
            </a:br>
            <a:r>
              <a:rPr kumimoji="0" lang="en-US" sz="22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B Jadid" pitchFamily="2" charset="-78"/>
              </a:rPr>
              <a:t>HPS</a:t>
            </a:r>
            <a:r>
              <a:rPr kumimoji="0" lang="fa-IR" sz="22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n-ea"/>
                <a:cs typeface="B Jadid" pitchFamily="2" charset="-78"/>
              </a:rPr>
              <a:t/>
            </a:r>
            <a:br>
              <a:rPr kumimoji="0" lang="fa-IR" sz="22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n-ea"/>
                <a:cs typeface="B Jadid" pitchFamily="2" charset="-78"/>
              </a:rPr>
            </a:br>
            <a:r>
              <a:rPr kumimoji="0" lang="en-US" sz="22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B Jadid" pitchFamily="2" charset="-78"/>
              </a:rPr>
              <a:t>Health promoting school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B Jadid" pitchFamily="2" charset="-78"/>
              </a:rPr>
              <a:t/>
            </a:r>
            <a:br>
              <a:rPr kumimoji="0" lang="fa-IR" sz="2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B Jadid" pitchFamily="2" charset="-78"/>
              </a:rPr>
            </a:b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B Jadid" pitchFamily="2" charset="-78"/>
              </a:rPr>
              <a:t/>
            </a:r>
            <a:b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B Jadid" pitchFamily="2" charset="-78"/>
              </a:rPr>
            </a:b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ea typeface="+mj-ea"/>
              <a:cs typeface="B Koodak" pitchFamily="2" charset="-7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1143000"/>
          </a:xfrm>
        </p:spPr>
        <p:txBody>
          <a:bodyPr>
            <a:normAutofit/>
          </a:bodyPr>
          <a:lstStyle/>
          <a:p>
            <a:r>
              <a:rPr lang="fa-IR" sz="1800" dirty="0" smtClean="0">
                <a:solidFill>
                  <a:srgbClr val="FFFFFF"/>
                </a:solidFill>
              </a:rPr>
              <a:t/>
            </a:r>
            <a:br>
              <a:rPr lang="fa-IR" sz="1800" dirty="0" smtClean="0">
                <a:solidFill>
                  <a:srgbClr val="FFFFFF"/>
                </a:solidFill>
              </a:rPr>
            </a:br>
            <a:r>
              <a:rPr lang="fa-IR" sz="1800" dirty="0" smtClean="0">
                <a:solidFill>
                  <a:srgbClr val="FFFFFF"/>
                </a:solidFill>
              </a:rPr>
              <a:t>گروه سلامت نوجوانان ،جوانان ومدارس</a:t>
            </a:r>
            <a:br>
              <a:rPr lang="fa-IR" sz="1800" dirty="0" smtClean="0">
                <a:solidFill>
                  <a:srgbClr val="FFFFFF"/>
                </a:solidFill>
              </a:rPr>
            </a:br>
            <a:r>
              <a:rPr lang="fa-IR" sz="1800" dirty="0" smtClean="0">
                <a:solidFill>
                  <a:srgbClr val="FFFFFF"/>
                </a:solidFill>
              </a:rPr>
              <a:t>مرکز بهداشت استان</a:t>
            </a:r>
            <a:endParaRPr lang="fa-I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Jadid" pitchFamily="2" charset="-78"/>
              </a:rPr>
              <a:t>تعریف</a:t>
            </a:r>
            <a:endParaRPr lang="fa-IR" dirty="0">
              <a:solidFill>
                <a:srgbClr val="FFFF00"/>
              </a:solidFill>
              <a:cs typeface="B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7643866" cy="5000660"/>
          </a:xfrm>
        </p:spPr>
        <p:txBody>
          <a:bodyPr>
            <a:normAutofit lnSpcReduction="10000"/>
          </a:bodyPr>
          <a:lstStyle/>
          <a:p>
            <a:pPr algn="justLow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HPS  </a:t>
            </a:r>
            <a:r>
              <a:rPr lang="fa-IR" sz="3600" dirty="0" smtClean="0">
                <a:solidFill>
                  <a:srgbClr val="FFFFFF"/>
                </a:solidFill>
              </a:rPr>
              <a:t>  به منزله يك نظام براي ارتقاي سلامت است كه با مشاركت فعالانه اولياء، مربيان و دانش‌آموزان و با رويكرد توانمند سازي دانش‌آموزان در زمينه مراقبت از خود، فرهنگ خود مراقبتي (</a:t>
            </a:r>
            <a:r>
              <a:rPr lang="en-US" sz="3600" dirty="0" err="1" smtClean="0">
                <a:solidFill>
                  <a:srgbClr val="FFFFFF"/>
                </a:solidFill>
              </a:rPr>
              <a:t>Selfcare</a:t>
            </a:r>
            <a:r>
              <a:rPr lang="fa-IR" sz="3600" dirty="0" smtClean="0">
                <a:solidFill>
                  <a:srgbClr val="FFFFFF"/>
                </a:solidFill>
              </a:rPr>
              <a:t>) و آموزش همسانان و همسالان،منجربه افزايش ظرفيت‌ها و توانمندسازي مردم در مورد سالم زندگي كردن،سالم كاركردن وآموزش با كيفيت خواهد شد. </a:t>
            </a:r>
            <a:endParaRPr lang="en-US" sz="3600" dirty="0" smtClean="0">
              <a:solidFill>
                <a:srgbClr val="FFFFFF"/>
              </a:solidFill>
            </a:endParaRPr>
          </a:p>
          <a:p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71406" y="71414"/>
            <a:ext cx="857256" cy="1428760"/>
          </a:xfrm>
          <a:prstGeom prst="roundRect">
            <a:avLst>
              <a:gd name="adj" fmla="val 5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BB9AD3"/>
      </a:dk1>
      <a:lt1>
        <a:srgbClr val="BB9AD3"/>
      </a:lt1>
      <a:dk2>
        <a:srgbClr val="BB9AD3"/>
      </a:dk2>
      <a:lt2>
        <a:srgbClr val="FFFF00"/>
      </a:lt2>
      <a:accent1>
        <a:srgbClr val="BB9AD3"/>
      </a:accent1>
      <a:accent2>
        <a:srgbClr val="BB9AD3"/>
      </a:accent2>
      <a:accent3>
        <a:srgbClr val="BB9AD3"/>
      </a:accent3>
      <a:accent4>
        <a:srgbClr val="BB9AD3"/>
      </a:accent4>
      <a:accent5>
        <a:srgbClr val="BB9AD3"/>
      </a:accent5>
      <a:accent6>
        <a:srgbClr val="BB9AD3"/>
      </a:accent6>
      <a:hlink>
        <a:srgbClr val="8E58B6"/>
      </a:hlink>
      <a:folHlink>
        <a:srgbClr val="BB9A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1302</Words>
  <Application>Microsoft Office PowerPoint</Application>
  <PresentationFormat>On-screen Show (4:3)</PresentationFormat>
  <Paragraphs>395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مدرسه ای به وسعت یک اتوبوس !!  گرگان - دانش آموز عشایر دبستان خرد در منطقه گنبد کاووس در شرایط بسیار سخت و با کمترین امکانات آموزشی در اتوبوسی که بوسیله تراکتور حمل می شود به تحصیل ادامه می دهند. </vt:lpstr>
      <vt:lpstr>Slide 2</vt:lpstr>
      <vt:lpstr>Slide 3</vt:lpstr>
      <vt:lpstr>Slide 4</vt:lpstr>
      <vt:lpstr>Slide 5</vt:lpstr>
      <vt:lpstr>Slide 6</vt:lpstr>
      <vt:lpstr>Slide 7</vt:lpstr>
      <vt:lpstr> گروه سلامت نوجوانان ،جوانان ومدارس مرکز بهداشت استان</vt:lpstr>
      <vt:lpstr>تعریف</vt:lpstr>
      <vt:lpstr>فواید مدارس مروج سلامت</vt:lpstr>
      <vt:lpstr>هدف كلي :‌   ترويج و استقرار مفاهيم ارتقاي سلامت در بين دانش‌آموزان مدارس كشور از طريق استقرار نظام مدارس مروج سلامت</vt:lpstr>
      <vt:lpstr> اهداف اختصاصی  </vt:lpstr>
      <vt:lpstr> استراتژی ها </vt:lpstr>
      <vt:lpstr>1- سیاست گذاری  تدوین و تعهد و انتشار خط مشی نظام مدارس مروج سلامت در سطوح مختلف ستاد – استان – شهرستان و مدرسه </vt:lpstr>
      <vt:lpstr>سند همکاری</vt:lpstr>
      <vt:lpstr>  2- ساختار سازی   تشکیل کمیته های استانی، شهرستانی و مدارس </vt:lpstr>
      <vt:lpstr>3- مشارکت   جلب مشارکت نهادهای ذیربط همچون استانداری، شهرداری، سازمان نوسازی، توسعه و تجهیز مدارس، انجمن خیرین مدرسه ساز و همچنین جلب مشارکت انجمن اولیاء و مربیان، بهداشتیاران و سازمان بسیج دانش آموزی </vt:lpstr>
      <vt:lpstr>4- آموزش   آموزش کارشناسان ذیربط دانشگاه علوم پزشکی و سازمان آموزش وپرورش و همچنین آموزش مجریان طرح اعم از مدیران و کادر مدرسه و دانش اموزان و اولیای دانش آموزان در مدارس مجری </vt:lpstr>
      <vt:lpstr>5- استقرار نظام HPS </vt:lpstr>
      <vt:lpstr>عملکرد:</vt:lpstr>
      <vt:lpstr>  هزینه برآورد شده برای مدارس مروج سلامت در فاز اول فقط مقطع ابتدایی  برآورد شد </vt:lpstr>
      <vt:lpstr>دستورالعمل اجرایی طرح</vt:lpstr>
      <vt:lpstr>Slide 23</vt:lpstr>
      <vt:lpstr>Slide 24</vt:lpstr>
      <vt:lpstr>Slide 25</vt:lpstr>
      <vt:lpstr>نتایج پایش ونیاز سنجی مدارس منتخب طرح HPS </vt:lpstr>
      <vt:lpstr> لیست مدارس طرح HPS(ابتدایی) </vt:lpstr>
      <vt:lpstr>لیست مدارس طرح HPS(راهنمایی ودبیرستان) </vt:lpstr>
      <vt:lpstr>انتظارات دانشگاه علوم پزشکی از سازمانها وارگانها  </vt:lpstr>
      <vt:lpstr>انتظارات دانشگاه علوم پزشکی از سازمانها وارگانها</vt:lpstr>
      <vt:lpstr>انتظارات دانشگاه علوم پزشکی از سازمانها وارگانها</vt:lpstr>
      <vt:lpstr>انتظارات دانشگاه علوم پزشکی از سازمانها وارگانها</vt:lpstr>
      <vt:lpstr>انتظارات دانشگاه علوم پزشکی از سازمانها وارگانها</vt:lpstr>
      <vt:lpstr>انتظارات دانشگاه علوم پزشکی از سازمانها وارگانها</vt:lpstr>
      <vt:lpstr>انتظارات دانشگاه علوم پزشکی از سازمانها وارگانها</vt:lpstr>
      <vt:lpstr>انتظارات دانشگاه علوم پزشکی از سازمانها وارگانها</vt:lpstr>
      <vt:lpstr>انتظارات دانشگاه علوم پزشکی از سازمانها وارگانها</vt:lpstr>
      <vt:lpstr>انتظارات دانشگاه علوم پزشکی از سازمانها وارگانها</vt:lpstr>
      <vt:lpstr>خدا قوت</vt:lpstr>
      <vt:lpstr>Slide 40</vt:lpstr>
      <vt:lpstr>Slide 41</vt:lpstr>
      <vt:lpstr>Slide 42</vt:lpstr>
      <vt:lpstr>خدا قوت</vt:lpstr>
    </vt:vector>
  </TitlesOfParts>
  <Company>Hamid Reza Khoshgoo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parvin khajat</dc:creator>
  <cp:lastModifiedBy>parvin khajat</cp:lastModifiedBy>
  <cp:revision>69</cp:revision>
  <dcterms:created xsi:type="dcterms:W3CDTF">2010-04-21T05:56:18Z</dcterms:created>
  <dcterms:modified xsi:type="dcterms:W3CDTF">2010-10-30T07:50:12Z</dcterms:modified>
</cp:coreProperties>
</file>